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Anton"/>
      <p:regular r:id="rId24"/>
    </p:embeddedFont>
    <p:embeddedFont>
      <p:font typeface="Anton"/>
      <p:regular r:id="rId25"/>
    </p:embeddedFont>
    <p:embeddedFont>
      <p:font typeface="Fira Sans"/>
      <p:regular r:id="rId26"/>
    </p:embeddedFont>
    <p:embeddedFont>
      <p:font typeface="Fira Sans"/>
      <p:regular r:id="rId27"/>
    </p:embeddedFont>
    <p:embeddedFont>
      <p:font typeface="Fira Sans"/>
      <p:regular r:id="rId28"/>
    </p:embeddedFont>
    <p:embeddedFont>
      <p:font typeface="Fira Sans"/>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hyperlink" Target="https://www.kaggle.com/datasets/nikhilparmar9/flight-fare-prediction" TargetMode="External"/><Relationship Id="rId1" Type="http://schemas.openxmlformats.org/officeDocument/2006/relationships/image" Target="../media/image-16-1.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65859"/>
            <a:ext cx="5925979" cy="708779"/>
          </a:xfrm>
          <a:prstGeom prst="rect">
            <a:avLst/>
          </a:prstGeom>
          <a:noFill/>
          <a:ln/>
        </p:spPr>
        <p:txBody>
          <a:bodyPr wrap="none" lIns="0" tIns="0" rIns="0" bIns="0" rtlCol="0" anchor="t"/>
          <a:lstStyle/>
          <a:p>
            <a:pPr algn="l" indent="0" marL="0">
              <a:lnSpc>
                <a:spcPts val="5550"/>
              </a:lnSpc>
              <a:buNone/>
            </a:pPr>
            <a:r>
              <a:rPr lang="en-US" sz="4450" spc="-45" kern="0" dirty="0">
                <a:solidFill>
                  <a:srgbClr val="FA95AF"/>
                </a:solidFill>
                <a:latin typeface="Anton" pitchFamily="34" charset="0"/>
                <a:ea typeface="Anton" pitchFamily="34" charset="-122"/>
                <a:cs typeface="Anton" pitchFamily="34" charset="-120"/>
              </a:rPr>
              <a:t>Flight Ticket Price Analysis</a:t>
            </a:r>
            <a:endParaRPr lang="en-US" sz="4450" dirty="0"/>
          </a:p>
        </p:txBody>
      </p:sp>
      <p:sp>
        <p:nvSpPr>
          <p:cNvPr id="4" name="Text 1"/>
          <p:cNvSpPr/>
          <p:nvPr/>
        </p:nvSpPr>
        <p:spPr>
          <a:xfrm>
            <a:off x="793790" y="4114800"/>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FA95AF"/>
                </a:solidFill>
                <a:latin typeface="Anton" pitchFamily="34" charset="0"/>
                <a:ea typeface="Anton" pitchFamily="34" charset="-122"/>
                <a:cs typeface="Anton" pitchFamily="34" charset="-120"/>
              </a:rPr>
              <a:t>Presented by: Sasna KT</a:t>
            </a:r>
            <a:endParaRPr lang="en-US" sz="2200" dirty="0"/>
          </a:p>
        </p:txBody>
      </p:sp>
      <p:sp>
        <p:nvSpPr>
          <p:cNvPr id="5" name="Text 2"/>
          <p:cNvSpPr/>
          <p:nvPr/>
        </p:nvSpPr>
        <p:spPr>
          <a:xfrm>
            <a:off x="793790" y="4809292"/>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FA95AF"/>
                </a:solidFill>
                <a:latin typeface="Anton" pitchFamily="34" charset="0"/>
                <a:ea typeface="Anton" pitchFamily="34" charset="-122"/>
                <a:cs typeface="Anton" pitchFamily="34" charset="-120"/>
              </a:rPr>
              <a:t>Date: 05/04/2025</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08779" y="556855"/>
            <a:ext cx="3290887" cy="411361"/>
          </a:xfrm>
          <a:prstGeom prst="rect">
            <a:avLst/>
          </a:prstGeom>
          <a:noFill/>
          <a:ln/>
        </p:spPr>
        <p:txBody>
          <a:bodyPr wrap="none" lIns="0" tIns="0" rIns="0" bIns="0" rtlCol="0" anchor="t"/>
          <a:lstStyle/>
          <a:p>
            <a:pPr algn="l" indent="0" marL="0">
              <a:lnSpc>
                <a:spcPts val="3200"/>
              </a:lnSpc>
              <a:buNone/>
            </a:pPr>
            <a:r>
              <a:rPr lang="en-US" sz="2550" spc="-26" kern="0" dirty="0">
                <a:solidFill>
                  <a:srgbClr val="FA95AF"/>
                </a:solidFill>
                <a:latin typeface="Anton" pitchFamily="34" charset="0"/>
                <a:ea typeface="Anton" pitchFamily="34" charset="-122"/>
                <a:cs typeface="Anton" pitchFamily="34" charset="-120"/>
              </a:rPr>
              <a:t>Insights Dashboard</a:t>
            </a:r>
            <a:endParaRPr lang="en-US" sz="2550" dirty="0"/>
          </a:p>
        </p:txBody>
      </p:sp>
      <p:pic>
        <p:nvPicPr>
          <p:cNvPr id="3" name="Image 0" descr="preencoded.png">    </p:cNvPr>
          <p:cNvPicPr>
            <a:picLocks noChangeAspect="1"/>
          </p:cNvPicPr>
          <p:nvPr/>
        </p:nvPicPr>
        <p:blipFill>
          <a:blip r:embed="rId1"/>
          <a:stretch>
            <a:fillRect/>
          </a:stretch>
        </p:blipFill>
        <p:spPr>
          <a:xfrm>
            <a:off x="708779" y="1231463"/>
            <a:ext cx="6359604" cy="3385066"/>
          </a:xfrm>
          <a:prstGeom prst="rect">
            <a:avLst/>
          </a:prstGeom>
        </p:spPr>
      </p:pic>
      <p:pic>
        <p:nvPicPr>
          <p:cNvPr id="4" name="Image 1" descr="preencoded.png">    </p:cNvPr>
          <p:cNvPicPr>
            <a:picLocks noChangeAspect="1"/>
          </p:cNvPicPr>
          <p:nvPr/>
        </p:nvPicPr>
        <p:blipFill>
          <a:blip r:embed="rId2"/>
          <a:stretch>
            <a:fillRect/>
          </a:stretch>
        </p:blipFill>
        <p:spPr>
          <a:xfrm>
            <a:off x="2921913" y="4764524"/>
            <a:ext cx="2180034" cy="758309"/>
          </a:xfrm>
          <a:prstGeom prst="rect">
            <a:avLst/>
          </a:prstGeom>
        </p:spPr>
      </p:pic>
      <p:pic>
        <p:nvPicPr>
          <p:cNvPr id="5" name="Image 2" descr="preencoded.png">    </p:cNvPr>
          <p:cNvPicPr>
            <a:picLocks noChangeAspect="1"/>
          </p:cNvPicPr>
          <p:nvPr/>
        </p:nvPicPr>
        <p:blipFill>
          <a:blip r:embed="rId3"/>
          <a:stretch>
            <a:fillRect/>
          </a:stretch>
        </p:blipFill>
        <p:spPr>
          <a:xfrm>
            <a:off x="3919299" y="5121950"/>
            <a:ext cx="185023" cy="231338"/>
          </a:xfrm>
          <a:prstGeom prst="rect">
            <a:avLst/>
          </a:prstGeom>
        </p:spPr>
      </p:pic>
      <p:sp>
        <p:nvSpPr>
          <p:cNvPr id="6" name="Text 1"/>
          <p:cNvSpPr/>
          <p:nvPr/>
        </p:nvSpPr>
        <p:spPr>
          <a:xfrm>
            <a:off x="5233511" y="4896088"/>
            <a:ext cx="1645444" cy="205621"/>
          </a:xfrm>
          <a:prstGeom prst="rect">
            <a:avLst/>
          </a:prstGeom>
          <a:noFill/>
          <a:ln/>
        </p:spPr>
        <p:txBody>
          <a:bodyPr wrap="none" lIns="0" tIns="0" rIns="0" bIns="0" rtlCol="0" anchor="t"/>
          <a:lstStyle/>
          <a:p>
            <a:pPr algn="l" indent="0" marL="0">
              <a:lnSpc>
                <a:spcPts val="1600"/>
              </a:lnSpc>
              <a:buNone/>
            </a:pPr>
            <a:r>
              <a:rPr lang="en-US" sz="1250" spc="-13" kern="0" dirty="0">
                <a:solidFill>
                  <a:srgbClr val="E0D6DE"/>
                </a:solidFill>
                <a:latin typeface="Anton" pitchFamily="34" charset="0"/>
                <a:ea typeface="Anton" pitchFamily="34" charset="-122"/>
                <a:cs typeface="Anton" pitchFamily="34" charset="-120"/>
              </a:rPr>
              <a:t>Optimal Decision Making</a:t>
            </a:r>
            <a:endParaRPr lang="en-US" sz="1250" dirty="0"/>
          </a:p>
        </p:txBody>
      </p:sp>
      <p:sp>
        <p:nvSpPr>
          <p:cNvPr id="7" name="Text 2"/>
          <p:cNvSpPr/>
          <p:nvPr/>
        </p:nvSpPr>
        <p:spPr>
          <a:xfrm>
            <a:off x="5233511" y="5180647"/>
            <a:ext cx="2452092" cy="210622"/>
          </a:xfrm>
          <a:prstGeom prst="rect">
            <a:avLst/>
          </a:prstGeom>
          <a:noFill/>
          <a:ln/>
        </p:spPr>
        <p:txBody>
          <a:bodyPr wrap="none" lIns="0" tIns="0" rIns="0" bIns="0" rtlCol="0" anchor="t"/>
          <a:lstStyle/>
          <a:p>
            <a:pPr algn="l" indent="0" marL="0">
              <a:lnSpc>
                <a:spcPts val="1650"/>
              </a:lnSpc>
              <a:buNone/>
            </a:pPr>
            <a:r>
              <a:rPr lang="en-US" sz="1000" spc="-21" kern="0" dirty="0">
                <a:solidFill>
                  <a:srgbClr val="E0D6DE"/>
                </a:solidFill>
                <a:latin typeface="Fira Sans" pitchFamily="34" charset="0"/>
                <a:ea typeface="Fira Sans" pitchFamily="34" charset="-122"/>
                <a:cs typeface="Fira Sans" pitchFamily="34" charset="-120"/>
              </a:rPr>
              <a:t>Empowering travelers with price prediction</a:t>
            </a:r>
            <a:endParaRPr lang="en-US" sz="1000" dirty="0"/>
          </a:p>
        </p:txBody>
      </p:sp>
      <p:sp>
        <p:nvSpPr>
          <p:cNvPr id="8" name="Shape 3"/>
          <p:cNvSpPr/>
          <p:nvPr/>
        </p:nvSpPr>
        <p:spPr>
          <a:xfrm>
            <a:off x="5134808" y="5535454"/>
            <a:ext cx="8753951" cy="7620"/>
          </a:xfrm>
          <a:prstGeom prst="roundRect">
            <a:avLst>
              <a:gd name="adj" fmla="val 259128"/>
            </a:avLst>
          </a:prstGeom>
          <a:solidFill>
            <a:srgbClr val="575757"/>
          </a:solidFill>
          <a:ln/>
        </p:spPr>
      </p:sp>
      <p:pic>
        <p:nvPicPr>
          <p:cNvPr id="9" name="Image 3" descr="preencoded.png">    </p:cNvPr>
          <p:cNvPicPr>
            <a:picLocks noChangeAspect="1"/>
          </p:cNvPicPr>
          <p:nvPr/>
        </p:nvPicPr>
        <p:blipFill>
          <a:blip r:embed="rId4"/>
          <a:stretch>
            <a:fillRect/>
          </a:stretch>
        </p:blipFill>
        <p:spPr>
          <a:xfrm>
            <a:off x="1831777" y="5555694"/>
            <a:ext cx="4360188" cy="758309"/>
          </a:xfrm>
          <a:prstGeom prst="rect">
            <a:avLst/>
          </a:prstGeom>
        </p:spPr>
      </p:pic>
      <p:pic>
        <p:nvPicPr>
          <p:cNvPr id="10" name="Image 4" descr="preencoded.png">    </p:cNvPr>
          <p:cNvPicPr>
            <a:picLocks noChangeAspect="1"/>
          </p:cNvPicPr>
          <p:nvPr/>
        </p:nvPicPr>
        <p:blipFill>
          <a:blip r:embed="rId5"/>
          <a:stretch>
            <a:fillRect/>
          </a:stretch>
        </p:blipFill>
        <p:spPr>
          <a:xfrm>
            <a:off x="3919299" y="5819180"/>
            <a:ext cx="185023" cy="231338"/>
          </a:xfrm>
          <a:prstGeom prst="rect">
            <a:avLst/>
          </a:prstGeom>
        </p:spPr>
      </p:pic>
      <p:sp>
        <p:nvSpPr>
          <p:cNvPr id="11" name="Text 4"/>
          <p:cNvSpPr/>
          <p:nvPr/>
        </p:nvSpPr>
        <p:spPr>
          <a:xfrm>
            <a:off x="6323528" y="5687258"/>
            <a:ext cx="1645444" cy="205621"/>
          </a:xfrm>
          <a:prstGeom prst="rect">
            <a:avLst/>
          </a:prstGeom>
          <a:noFill/>
          <a:ln/>
        </p:spPr>
        <p:txBody>
          <a:bodyPr wrap="none" lIns="0" tIns="0" rIns="0" bIns="0" rtlCol="0" anchor="t"/>
          <a:lstStyle/>
          <a:p>
            <a:pPr algn="l" indent="0" marL="0">
              <a:lnSpc>
                <a:spcPts val="1600"/>
              </a:lnSpc>
              <a:buNone/>
            </a:pPr>
            <a:r>
              <a:rPr lang="en-US" sz="1250" spc="-13" kern="0" dirty="0">
                <a:solidFill>
                  <a:srgbClr val="E0D6DE"/>
                </a:solidFill>
                <a:latin typeface="Anton" pitchFamily="34" charset="0"/>
                <a:ea typeface="Anton" pitchFamily="34" charset="-122"/>
                <a:cs typeface="Anton" pitchFamily="34" charset="-120"/>
              </a:rPr>
              <a:t>Price Trend Analysis</a:t>
            </a:r>
            <a:endParaRPr lang="en-US" sz="1250" dirty="0"/>
          </a:p>
        </p:txBody>
      </p:sp>
      <p:sp>
        <p:nvSpPr>
          <p:cNvPr id="12" name="Text 5"/>
          <p:cNvSpPr/>
          <p:nvPr/>
        </p:nvSpPr>
        <p:spPr>
          <a:xfrm>
            <a:off x="6323528" y="5971818"/>
            <a:ext cx="2643902" cy="210622"/>
          </a:xfrm>
          <a:prstGeom prst="rect">
            <a:avLst/>
          </a:prstGeom>
          <a:noFill/>
          <a:ln/>
        </p:spPr>
        <p:txBody>
          <a:bodyPr wrap="none" lIns="0" tIns="0" rIns="0" bIns="0" rtlCol="0" anchor="t"/>
          <a:lstStyle/>
          <a:p>
            <a:pPr algn="l" indent="0" marL="0">
              <a:lnSpc>
                <a:spcPts val="1650"/>
              </a:lnSpc>
              <a:buNone/>
            </a:pPr>
            <a:r>
              <a:rPr lang="en-US" sz="1000" spc="-21" kern="0" dirty="0">
                <a:solidFill>
                  <a:srgbClr val="E0D6DE"/>
                </a:solidFill>
                <a:latin typeface="Fira Sans" pitchFamily="34" charset="0"/>
                <a:ea typeface="Fira Sans" pitchFamily="34" charset="-122"/>
                <a:cs typeface="Fira Sans" pitchFamily="34" charset="-120"/>
              </a:rPr>
              <a:t>Understanding seasonal and carrier variations</a:t>
            </a:r>
            <a:endParaRPr lang="en-US" sz="1000" dirty="0"/>
          </a:p>
        </p:txBody>
      </p:sp>
      <p:sp>
        <p:nvSpPr>
          <p:cNvPr id="13" name="Shape 6"/>
          <p:cNvSpPr/>
          <p:nvPr/>
        </p:nvSpPr>
        <p:spPr>
          <a:xfrm>
            <a:off x="6224826" y="6326624"/>
            <a:ext cx="7663934" cy="7620"/>
          </a:xfrm>
          <a:prstGeom prst="roundRect">
            <a:avLst>
              <a:gd name="adj" fmla="val 259128"/>
            </a:avLst>
          </a:prstGeom>
          <a:solidFill>
            <a:srgbClr val="575757"/>
          </a:solidFill>
          <a:ln/>
        </p:spPr>
      </p:sp>
      <p:pic>
        <p:nvPicPr>
          <p:cNvPr id="14" name="Image 5" descr="preencoded.png">    </p:cNvPr>
          <p:cNvPicPr>
            <a:picLocks noChangeAspect="1"/>
          </p:cNvPicPr>
          <p:nvPr/>
        </p:nvPicPr>
        <p:blipFill>
          <a:blip r:embed="rId6"/>
          <a:stretch>
            <a:fillRect/>
          </a:stretch>
        </p:blipFill>
        <p:spPr>
          <a:xfrm>
            <a:off x="741759" y="6346865"/>
            <a:ext cx="6540341" cy="758309"/>
          </a:xfrm>
          <a:prstGeom prst="rect">
            <a:avLst/>
          </a:prstGeom>
        </p:spPr>
      </p:pic>
      <p:pic>
        <p:nvPicPr>
          <p:cNvPr id="15" name="Image 6" descr="preencoded.png">    </p:cNvPr>
          <p:cNvPicPr>
            <a:picLocks noChangeAspect="1"/>
          </p:cNvPicPr>
          <p:nvPr/>
        </p:nvPicPr>
        <p:blipFill>
          <a:blip r:embed="rId7"/>
          <a:stretch>
            <a:fillRect/>
          </a:stretch>
        </p:blipFill>
        <p:spPr>
          <a:xfrm>
            <a:off x="3919299" y="6610350"/>
            <a:ext cx="185023" cy="231338"/>
          </a:xfrm>
          <a:prstGeom prst="rect">
            <a:avLst/>
          </a:prstGeom>
        </p:spPr>
      </p:pic>
      <p:sp>
        <p:nvSpPr>
          <p:cNvPr id="16" name="Text 7"/>
          <p:cNvSpPr/>
          <p:nvPr/>
        </p:nvSpPr>
        <p:spPr>
          <a:xfrm>
            <a:off x="7413665" y="6478429"/>
            <a:ext cx="2081332" cy="205621"/>
          </a:xfrm>
          <a:prstGeom prst="rect">
            <a:avLst/>
          </a:prstGeom>
          <a:noFill/>
          <a:ln/>
        </p:spPr>
        <p:txBody>
          <a:bodyPr wrap="none" lIns="0" tIns="0" rIns="0" bIns="0" rtlCol="0" anchor="t"/>
          <a:lstStyle/>
          <a:p>
            <a:pPr algn="l" indent="0" marL="0">
              <a:lnSpc>
                <a:spcPts val="1600"/>
              </a:lnSpc>
              <a:buNone/>
            </a:pPr>
            <a:r>
              <a:rPr lang="en-US" sz="1250" spc="-13" kern="0" dirty="0">
                <a:solidFill>
                  <a:srgbClr val="E0D6DE"/>
                </a:solidFill>
                <a:latin typeface="Anton" pitchFamily="34" charset="0"/>
                <a:ea typeface="Anton" pitchFamily="34" charset="-122"/>
                <a:cs typeface="Anton" pitchFamily="34" charset="-120"/>
              </a:rPr>
              <a:t>Comprehensive Data Processing</a:t>
            </a:r>
            <a:endParaRPr lang="en-US" sz="1250" dirty="0"/>
          </a:p>
        </p:txBody>
      </p:sp>
      <p:sp>
        <p:nvSpPr>
          <p:cNvPr id="17" name="Text 8"/>
          <p:cNvSpPr/>
          <p:nvPr/>
        </p:nvSpPr>
        <p:spPr>
          <a:xfrm>
            <a:off x="7413665" y="6762988"/>
            <a:ext cx="2552581" cy="210622"/>
          </a:xfrm>
          <a:prstGeom prst="rect">
            <a:avLst/>
          </a:prstGeom>
          <a:noFill/>
          <a:ln/>
        </p:spPr>
        <p:txBody>
          <a:bodyPr wrap="none" lIns="0" tIns="0" rIns="0" bIns="0" rtlCol="0" anchor="t"/>
          <a:lstStyle/>
          <a:p>
            <a:pPr algn="l" indent="0" marL="0">
              <a:lnSpc>
                <a:spcPts val="1650"/>
              </a:lnSpc>
              <a:buNone/>
            </a:pPr>
            <a:r>
              <a:rPr lang="en-US" sz="1000" spc="-21" kern="0" dirty="0">
                <a:solidFill>
                  <a:srgbClr val="E0D6DE"/>
                </a:solidFill>
                <a:latin typeface="Fira Sans" pitchFamily="34" charset="0"/>
                <a:ea typeface="Fira Sans" pitchFamily="34" charset="-122"/>
                <a:cs typeface="Fira Sans" pitchFamily="34" charset="-120"/>
              </a:rPr>
              <a:t>Cleaning and transforming flight information</a:t>
            </a:r>
            <a:endParaRPr lang="en-US" sz="1000" dirty="0"/>
          </a:p>
        </p:txBody>
      </p:sp>
      <p:sp>
        <p:nvSpPr>
          <p:cNvPr id="18" name="Text 9"/>
          <p:cNvSpPr/>
          <p:nvPr/>
        </p:nvSpPr>
        <p:spPr>
          <a:xfrm>
            <a:off x="708779" y="7253168"/>
            <a:ext cx="13212842" cy="421243"/>
          </a:xfrm>
          <a:prstGeom prst="rect">
            <a:avLst/>
          </a:prstGeom>
          <a:noFill/>
          <a:ln/>
        </p:spPr>
        <p:txBody>
          <a:bodyPr wrap="square" lIns="0" tIns="0" rIns="0" bIns="0" rtlCol="0" anchor="t"/>
          <a:lstStyle/>
          <a:p>
            <a:pPr algn="l" indent="0" marL="0">
              <a:lnSpc>
                <a:spcPts val="1650"/>
              </a:lnSpc>
              <a:buNone/>
            </a:pPr>
            <a:r>
              <a:rPr lang="en-US" sz="1000" spc="-21" kern="0" dirty="0">
                <a:solidFill>
                  <a:srgbClr val="E0D6DE"/>
                </a:solidFill>
                <a:latin typeface="Fira Sans" pitchFamily="34" charset="0"/>
                <a:ea typeface="Fira Sans" pitchFamily="34" charset="-122"/>
                <a:cs typeface="Fira Sans" pitchFamily="34" charset="-120"/>
              </a:rPr>
              <a:t>The dashboard provides a comprehensive view of flight price factors, enabling users to make informed decisions about when and how to book their travel. The visualization highlights the relationship between stops, duration, and pricing across different airlines and routes.</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32610"/>
            <a:ext cx="5670590" cy="708779"/>
          </a:xfrm>
          <a:prstGeom prst="rect">
            <a:avLst/>
          </a:prstGeom>
          <a:noFill/>
          <a:ln/>
        </p:spPr>
        <p:txBody>
          <a:bodyPr wrap="none" lIns="0" tIns="0" rIns="0" bIns="0" rtlCol="0" anchor="t"/>
          <a:lstStyle/>
          <a:p>
            <a:pPr algn="l" indent="0" marL="0">
              <a:lnSpc>
                <a:spcPts val="5550"/>
              </a:lnSpc>
              <a:buNone/>
            </a:pPr>
            <a:r>
              <a:rPr lang="en-US" sz="4450" b="1" spc="-45" kern="0" dirty="0">
                <a:solidFill>
                  <a:srgbClr val="FA95AF"/>
                </a:solidFill>
                <a:latin typeface="Anton" pitchFamily="34" charset="0"/>
                <a:ea typeface="Anton" pitchFamily="34" charset="-122"/>
                <a:cs typeface="Anton" pitchFamily="34" charset="-120"/>
              </a:rPr>
              <a:t>MAIN KPIS HIGHLIGHTED:</a:t>
            </a:r>
            <a:endParaRPr lang="en-US" sz="4450" dirty="0"/>
          </a:p>
        </p:txBody>
      </p:sp>
      <p:sp>
        <p:nvSpPr>
          <p:cNvPr id="4" name="Shape 1"/>
          <p:cNvSpPr/>
          <p:nvPr/>
        </p:nvSpPr>
        <p:spPr>
          <a:xfrm>
            <a:off x="793790" y="3136702"/>
            <a:ext cx="510302" cy="510302"/>
          </a:xfrm>
          <a:prstGeom prst="roundRect">
            <a:avLst>
              <a:gd name="adj" fmla="val 6667"/>
            </a:avLst>
          </a:prstGeom>
          <a:solidFill>
            <a:srgbClr val="3E3E3E"/>
          </a:solidFill>
          <a:ln/>
        </p:spPr>
      </p:sp>
      <p:sp>
        <p:nvSpPr>
          <p:cNvPr id="5" name="Text 2"/>
          <p:cNvSpPr/>
          <p:nvPr/>
        </p:nvSpPr>
        <p:spPr>
          <a:xfrm>
            <a:off x="878860" y="3179207"/>
            <a:ext cx="340162" cy="42529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1</a:t>
            </a:r>
            <a:endParaRPr lang="en-US" sz="2650" dirty="0"/>
          </a:p>
        </p:txBody>
      </p:sp>
      <p:sp>
        <p:nvSpPr>
          <p:cNvPr id="6" name="Text 3"/>
          <p:cNvSpPr/>
          <p:nvPr/>
        </p:nvSpPr>
        <p:spPr>
          <a:xfrm>
            <a:off x="1530906" y="3136702"/>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Sweet Spot Ticket Prices</a:t>
            </a:r>
            <a:endParaRPr lang="en-US" sz="2200" dirty="0"/>
          </a:p>
        </p:txBody>
      </p:sp>
      <p:sp>
        <p:nvSpPr>
          <p:cNvPr id="7" name="Shape 4"/>
          <p:cNvSpPr/>
          <p:nvPr/>
        </p:nvSpPr>
        <p:spPr>
          <a:xfrm>
            <a:off x="4685467" y="3136702"/>
            <a:ext cx="510302" cy="510302"/>
          </a:xfrm>
          <a:prstGeom prst="roundRect">
            <a:avLst>
              <a:gd name="adj" fmla="val 6667"/>
            </a:avLst>
          </a:prstGeom>
          <a:solidFill>
            <a:srgbClr val="3E3E3E"/>
          </a:solidFill>
          <a:ln/>
        </p:spPr>
      </p:sp>
      <p:sp>
        <p:nvSpPr>
          <p:cNvPr id="8" name="Text 5"/>
          <p:cNvSpPr/>
          <p:nvPr/>
        </p:nvSpPr>
        <p:spPr>
          <a:xfrm>
            <a:off x="4770537" y="3179207"/>
            <a:ext cx="340162" cy="42529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2</a:t>
            </a:r>
            <a:endParaRPr lang="en-US" sz="2650" dirty="0"/>
          </a:p>
        </p:txBody>
      </p:sp>
      <p:sp>
        <p:nvSpPr>
          <p:cNvPr id="9" name="Text 6"/>
          <p:cNvSpPr/>
          <p:nvPr/>
        </p:nvSpPr>
        <p:spPr>
          <a:xfrm>
            <a:off x="5422583" y="3136702"/>
            <a:ext cx="2927747" cy="708660"/>
          </a:xfrm>
          <a:prstGeom prst="rect">
            <a:avLst/>
          </a:prstGeom>
          <a:noFill/>
          <a:ln/>
        </p:spPr>
        <p:txBody>
          <a:bodyPr wrap="squar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Top Airline for Premium Flights</a:t>
            </a:r>
            <a:endParaRPr lang="en-US" sz="2200" dirty="0"/>
          </a:p>
        </p:txBody>
      </p:sp>
      <p:sp>
        <p:nvSpPr>
          <p:cNvPr id="10" name="Shape 7"/>
          <p:cNvSpPr/>
          <p:nvPr/>
        </p:nvSpPr>
        <p:spPr>
          <a:xfrm>
            <a:off x="793790" y="4384119"/>
            <a:ext cx="510302" cy="510302"/>
          </a:xfrm>
          <a:prstGeom prst="roundRect">
            <a:avLst>
              <a:gd name="adj" fmla="val 6667"/>
            </a:avLst>
          </a:prstGeom>
          <a:solidFill>
            <a:srgbClr val="3E3E3E"/>
          </a:solidFill>
          <a:ln/>
        </p:spPr>
      </p:sp>
      <p:sp>
        <p:nvSpPr>
          <p:cNvPr id="11" name="Text 8"/>
          <p:cNvSpPr/>
          <p:nvPr/>
        </p:nvSpPr>
        <p:spPr>
          <a:xfrm>
            <a:off x="878860" y="4426625"/>
            <a:ext cx="340162" cy="42529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3</a:t>
            </a:r>
            <a:endParaRPr lang="en-US" sz="2650" dirty="0"/>
          </a:p>
        </p:txBody>
      </p:sp>
      <p:sp>
        <p:nvSpPr>
          <p:cNvPr id="12" name="Text 9"/>
          <p:cNvSpPr/>
          <p:nvPr/>
        </p:nvSpPr>
        <p:spPr>
          <a:xfrm>
            <a:off x="1530906" y="4384119"/>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Budget-Friendly Route</a:t>
            </a:r>
            <a:endParaRPr lang="en-US" sz="2200" dirty="0"/>
          </a:p>
        </p:txBody>
      </p:sp>
      <p:sp>
        <p:nvSpPr>
          <p:cNvPr id="13" name="Shape 10"/>
          <p:cNvSpPr/>
          <p:nvPr/>
        </p:nvSpPr>
        <p:spPr>
          <a:xfrm>
            <a:off x="4685467" y="4384119"/>
            <a:ext cx="510302" cy="510302"/>
          </a:xfrm>
          <a:prstGeom prst="roundRect">
            <a:avLst>
              <a:gd name="adj" fmla="val 6667"/>
            </a:avLst>
          </a:prstGeom>
          <a:solidFill>
            <a:srgbClr val="3E3E3E"/>
          </a:solidFill>
          <a:ln/>
        </p:spPr>
      </p:sp>
      <p:sp>
        <p:nvSpPr>
          <p:cNvPr id="14" name="Text 11"/>
          <p:cNvSpPr/>
          <p:nvPr/>
        </p:nvSpPr>
        <p:spPr>
          <a:xfrm>
            <a:off x="4770537" y="4426625"/>
            <a:ext cx="340162" cy="42529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4</a:t>
            </a:r>
            <a:endParaRPr lang="en-US" sz="2650" dirty="0"/>
          </a:p>
        </p:txBody>
      </p:sp>
      <p:sp>
        <p:nvSpPr>
          <p:cNvPr id="15" name="Text 12"/>
          <p:cNvSpPr/>
          <p:nvPr/>
        </p:nvSpPr>
        <p:spPr>
          <a:xfrm>
            <a:off x="5422583" y="4384119"/>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Diverse Travel Footprint</a:t>
            </a:r>
            <a:endParaRPr lang="en-US" sz="2200" dirty="0"/>
          </a:p>
        </p:txBody>
      </p:sp>
      <p:sp>
        <p:nvSpPr>
          <p:cNvPr id="16" name="Shape 13"/>
          <p:cNvSpPr/>
          <p:nvPr/>
        </p:nvSpPr>
        <p:spPr>
          <a:xfrm>
            <a:off x="793790" y="5631537"/>
            <a:ext cx="510302" cy="510302"/>
          </a:xfrm>
          <a:prstGeom prst="roundRect">
            <a:avLst>
              <a:gd name="adj" fmla="val 6667"/>
            </a:avLst>
          </a:prstGeom>
          <a:solidFill>
            <a:srgbClr val="3E3E3E"/>
          </a:solidFill>
          <a:ln/>
        </p:spPr>
      </p:sp>
      <p:sp>
        <p:nvSpPr>
          <p:cNvPr id="17" name="Text 14"/>
          <p:cNvSpPr/>
          <p:nvPr/>
        </p:nvSpPr>
        <p:spPr>
          <a:xfrm>
            <a:off x="878860" y="5674042"/>
            <a:ext cx="340162" cy="42529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5</a:t>
            </a:r>
            <a:endParaRPr lang="en-US" sz="2650" dirty="0"/>
          </a:p>
        </p:txBody>
      </p:sp>
      <p:sp>
        <p:nvSpPr>
          <p:cNvPr id="18" name="Text 15"/>
          <p:cNvSpPr/>
          <p:nvPr/>
        </p:nvSpPr>
        <p:spPr>
          <a:xfrm>
            <a:off x="1530906" y="5631537"/>
            <a:ext cx="3025497"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Most Frequent Travel Route</a:t>
            </a:r>
            <a:endParaRPr lang="en-US"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013942"/>
            <a:ext cx="5670590" cy="708779"/>
          </a:xfrm>
          <a:prstGeom prst="rect">
            <a:avLst/>
          </a:prstGeom>
          <a:noFill/>
          <a:ln/>
        </p:spPr>
        <p:txBody>
          <a:bodyPr wrap="none" lIns="0" tIns="0" rIns="0" bIns="0" rtlCol="0" anchor="t"/>
          <a:lstStyle/>
          <a:p>
            <a:pPr algn="l" indent="0" marL="0">
              <a:lnSpc>
                <a:spcPts val="5550"/>
              </a:lnSpc>
              <a:buNone/>
            </a:pPr>
            <a:r>
              <a:rPr lang="en-US" sz="4450" spc="-45" kern="0" dirty="0">
                <a:solidFill>
                  <a:srgbClr val="FA95AF"/>
                </a:solidFill>
                <a:latin typeface="Anton" pitchFamily="34" charset="0"/>
                <a:ea typeface="Anton" pitchFamily="34" charset="-122"/>
                <a:cs typeface="Anton" pitchFamily="34" charset="-120"/>
              </a:rPr>
              <a:t>Key Insights &amp; Analysis</a:t>
            </a:r>
            <a:endParaRPr lang="en-US" sz="4450" dirty="0"/>
          </a:p>
        </p:txBody>
      </p:sp>
      <p:sp>
        <p:nvSpPr>
          <p:cNvPr id="3" name="Text 1"/>
          <p:cNvSpPr/>
          <p:nvPr/>
        </p:nvSpPr>
        <p:spPr>
          <a:xfrm>
            <a:off x="793790" y="3289697"/>
            <a:ext cx="3402330" cy="425291"/>
          </a:xfrm>
          <a:prstGeom prst="rect">
            <a:avLst/>
          </a:prstGeom>
          <a:noFill/>
          <a:ln/>
        </p:spPr>
        <p:txBody>
          <a:bodyPr wrap="none" lIns="0" tIns="0" rIns="0" bIns="0" rtlCol="0" anchor="t"/>
          <a:lstStyle/>
          <a:p>
            <a:pPr algn="l" indent="0" marL="0">
              <a:lnSpc>
                <a:spcPts val="3300"/>
              </a:lnSpc>
              <a:buNone/>
            </a:pPr>
            <a:r>
              <a:rPr lang="en-US" sz="2650" spc="-27" kern="0" dirty="0">
                <a:solidFill>
                  <a:srgbClr val="FA95AF"/>
                </a:solidFill>
                <a:latin typeface="Anton" pitchFamily="34" charset="0"/>
                <a:ea typeface="Anton" pitchFamily="34" charset="-122"/>
                <a:cs typeface="Anton" pitchFamily="34" charset="-120"/>
              </a:rPr>
              <a:t>Stops vs Price</a:t>
            </a:r>
            <a:endParaRPr lang="en-US" sz="2650" dirty="0"/>
          </a:p>
        </p:txBody>
      </p:sp>
      <p:sp>
        <p:nvSpPr>
          <p:cNvPr id="4" name="Text 2"/>
          <p:cNvSpPr/>
          <p:nvPr/>
        </p:nvSpPr>
        <p:spPr>
          <a:xfrm>
            <a:off x="793790" y="3941802"/>
            <a:ext cx="3978116"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Non-stop flights are consistently more expensive, with prices increasing as the number of stops goes up.</a:t>
            </a:r>
            <a:endParaRPr lang="en-US" sz="1750" dirty="0"/>
          </a:p>
        </p:txBody>
      </p:sp>
      <p:sp>
        <p:nvSpPr>
          <p:cNvPr id="5" name="Text 3"/>
          <p:cNvSpPr/>
          <p:nvPr/>
        </p:nvSpPr>
        <p:spPr>
          <a:xfrm>
            <a:off x="5332928" y="3289697"/>
            <a:ext cx="3402330" cy="425291"/>
          </a:xfrm>
          <a:prstGeom prst="rect">
            <a:avLst/>
          </a:prstGeom>
          <a:noFill/>
          <a:ln/>
        </p:spPr>
        <p:txBody>
          <a:bodyPr wrap="none" lIns="0" tIns="0" rIns="0" bIns="0" rtlCol="0" anchor="t"/>
          <a:lstStyle/>
          <a:p>
            <a:pPr algn="l" indent="0" marL="0">
              <a:lnSpc>
                <a:spcPts val="3300"/>
              </a:lnSpc>
              <a:buNone/>
            </a:pPr>
            <a:r>
              <a:rPr lang="en-US" sz="2650" spc="-27" kern="0" dirty="0">
                <a:solidFill>
                  <a:srgbClr val="FA95AF"/>
                </a:solidFill>
                <a:latin typeface="Anton" pitchFamily="34" charset="0"/>
                <a:ea typeface="Anton" pitchFamily="34" charset="-122"/>
                <a:cs typeface="Anton" pitchFamily="34" charset="-120"/>
              </a:rPr>
              <a:t>Airline Pricing</a:t>
            </a:r>
            <a:endParaRPr lang="en-US" sz="2650" dirty="0"/>
          </a:p>
        </p:txBody>
      </p:sp>
      <p:sp>
        <p:nvSpPr>
          <p:cNvPr id="6" name="Text 4"/>
          <p:cNvSpPr/>
          <p:nvPr/>
        </p:nvSpPr>
        <p:spPr>
          <a:xfrm>
            <a:off x="5332928" y="3941802"/>
            <a:ext cx="3978116"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Jet Airways and Air India charge the highest average ticket prices, while IndiGo and SpiceJet are more affordable across routes.</a:t>
            </a:r>
            <a:endParaRPr lang="en-US" sz="1750" dirty="0"/>
          </a:p>
        </p:txBody>
      </p:sp>
      <p:sp>
        <p:nvSpPr>
          <p:cNvPr id="7" name="Text 5"/>
          <p:cNvSpPr/>
          <p:nvPr/>
        </p:nvSpPr>
        <p:spPr>
          <a:xfrm>
            <a:off x="9872067" y="3289697"/>
            <a:ext cx="3402330" cy="425291"/>
          </a:xfrm>
          <a:prstGeom prst="rect">
            <a:avLst/>
          </a:prstGeom>
          <a:noFill/>
          <a:ln/>
        </p:spPr>
        <p:txBody>
          <a:bodyPr wrap="none" lIns="0" tIns="0" rIns="0" bIns="0" rtlCol="0" anchor="t"/>
          <a:lstStyle/>
          <a:p>
            <a:pPr algn="l" indent="0" marL="0">
              <a:lnSpc>
                <a:spcPts val="3300"/>
              </a:lnSpc>
              <a:buNone/>
            </a:pPr>
            <a:r>
              <a:rPr lang="en-US" sz="2650" spc="-27" kern="0" dirty="0">
                <a:solidFill>
                  <a:srgbClr val="FA95AF"/>
                </a:solidFill>
                <a:latin typeface="Anton" pitchFamily="34" charset="0"/>
                <a:ea typeface="Anton" pitchFamily="34" charset="-122"/>
                <a:cs typeface="Anton" pitchFamily="34" charset="-120"/>
              </a:rPr>
              <a:t>Duration Effect</a:t>
            </a:r>
            <a:endParaRPr lang="en-US" sz="2650" dirty="0"/>
          </a:p>
        </p:txBody>
      </p:sp>
      <p:sp>
        <p:nvSpPr>
          <p:cNvPr id="8" name="Text 6"/>
          <p:cNvSpPr/>
          <p:nvPr/>
        </p:nvSpPr>
        <p:spPr>
          <a:xfrm>
            <a:off x="9872067" y="3941802"/>
            <a:ext cx="3978116"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Longer flight durations, especially with layovers, often lead to higher pricing.</a:t>
            </a:r>
            <a:endParaRPr lang="en-US" sz="1750" dirty="0"/>
          </a:p>
        </p:txBody>
      </p:sp>
      <p:pic>
        <p:nvPicPr>
          <p:cNvPr id="9" name="Image 0" descr="preencoded.png">    </p:cNvPr>
          <p:cNvPicPr>
            <a:picLocks noChangeAspect="1"/>
          </p:cNvPicPr>
          <p:nvPr/>
        </p:nvPicPr>
        <p:blipFill>
          <a:blip r:embed="rId1"/>
          <a:stretch>
            <a:fillRect/>
          </a:stretch>
        </p:blipFill>
        <p:spPr>
          <a:xfrm>
            <a:off x="829747" y="5932051"/>
            <a:ext cx="127516" cy="170021"/>
          </a:xfrm>
          <a:prstGeom prst="rect">
            <a:avLst/>
          </a:prstGeom>
        </p:spPr>
      </p:pic>
      <p:sp>
        <p:nvSpPr>
          <p:cNvPr id="10" name="Text 7"/>
          <p:cNvSpPr/>
          <p:nvPr/>
        </p:nvSpPr>
        <p:spPr>
          <a:xfrm>
            <a:off x="1133951" y="5852636"/>
            <a:ext cx="2268260"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Additional Insights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40086"/>
            <a:ext cx="5670590" cy="708779"/>
          </a:xfrm>
          <a:prstGeom prst="rect">
            <a:avLst/>
          </a:prstGeom>
          <a:noFill/>
          <a:ln/>
        </p:spPr>
        <p:txBody>
          <a:bodyPr wrap="none" lIns="0" tIns="0" rIns="0" bIns="0" rtlCol="0" anchor="t"/>
          <a:lstStyle/>
          <a:p>
            <a:pPr algn="l" indent="0" marL="0">
              <a:lnSpc>
                <a:spcPts val="5550"/>
              </a:lnSpc>
              <a:buNone/>
            </a:pPr>
            <a:r>
              <a:rPr lang="en-US" sz="4450" spc="-45" kern="0" dirty="0">
                <a:solidFill>
                  <a:srgbClr val="FA95AF"/>
                </a:solidFill>
                <a:latin typeface="Anton" pitchFamily="34" charset="0"/>
                <a:ea typeface="Anton" pitchFamily="34" charset="-122"/>
                <a:cs typeface="Anton" pitchFamily="34" charset="-120"/>
              </a:rPr>
              <a:t>Visual Breakdown</a:t>
            </a:r>
            <a:endParaRPr lang="en-US" sz="4450" dirty="0"/>
          </a:p>
        </p:txBody>
      </p:sp>
      <p:sp>
        <p:nvSpPr>
          <p:cNvPr id="4" name="Text 1"/>
          <p:cNvSpPr/>
          <p:nvPr/>
        </p:nvSpPr>
        <p:spPr>
          <a:xfrm>
            <a:off x="793790" y="268902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Bar Chart: Average Ticket Price per Airline</a:t>
            </a:r>
            <a:endParaRPr lang="en-US" sz="1750" dirty="0"/>
          </a:p>
        </p:txBody>
      </p:sp>
      <p:sp>
        <p:nvSpPr>
          <p:cNvPr id="5" name="Text 2"/>
          <p:cNvSpPr/>
          <p:nvPr/>
        </p:nvSpPr>
        <p:spPr>
          <a:xfrm>
            <a:off x="793790" y="313122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Line Chart: Ticket Price Trend Over Time</a:t>
            </a:r>
            <a:endParaRPr lang="en-US" sz="1750" dirty="0"/>
          </a:p>
        </p:txBody>
      </p:sp>
      <p:sp>
        <p:nvSpPr>
          <p:cNvPr id="6" name="Text 3"/>
          <p:cNvSpPr/>
          <p:nvPr/>
        </p:nvSpPr>
        <p:spPr>
          <a:xfrm>
            <a:off x="793790" y="357342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Column Chart: Price Distribution by Number of Stops</a:t>
            </a:r>
            <a:endParaRPr lang="en-US" sz="1750" dirty="0"/>
          </a:p>
        </p:txBody>
      </p:sp>
      <p:sp>
        <p:nvSpPr>
          <p:cNvPr id="7" name="Text 4"/>
          <p:cNvSpPr/>
          <p:nvPr/>
        </p:nvSpPr>
        <p:spPr>
          <a:xfrm>
            <a:off x="793790" y="4015621"/>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Pie Chart: Flight Share by Airline</a:t>
            </a:r>
            <a:endParaRPr lang="en-US" sz="1750" dirty="0"/>
          </a:p>
        </p:txBody>
      </p:sp>
      <p:sp>
        <p:nvSpPr>
          <p:cNvPr id="8" name="Text 5"/>
          <p:cNvSpPr/>
          <p:nvPr/>
        </p:nvSpPr>
        <p:spPr>
          <a:xfrm>
            <a:off x="793790" y="4457819"/>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Stacked Bar Chart: Number of Flights per Airline by Stops</a:t>
            </a:r>
            <a:endParaRPr lang="en-US" sz="1750" dirty="0"/>
          </a:p>
        </p:txBody>
      </p:sp>
      <p:sp>
        <p:nvSpPr>
          <p:cNvPr id="9" name="Text 6"/>
          <p:cNvSpPr/>
          <p:nvPr/>
        </p:nvSpPr>
        <p:spPr>
          <a:xfrm>
            <a:off x="793790" y="490001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Area Chart: Ticket Price Trend by Airline</a:t>
            </a:r>
            <a:endParaRPr lang="en-US" sz="1750" dirty="0"/>
          </a:p>
        </p:txBody>
      </p:sp>
      <p:sp>
        <p:nvSpPr>
          <p:cNvPr id="10" name="Text 7"/>
          <p:cNvSpPr/>
          <p:nvPr/>
        </p:nvSpPr>
        <p:spPr>
          <a:xfrm>
            <a:off x="793790" y="534221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Table: Flight Details with Filters</a:t>
            </a:r>
            <a:endParaRPr lang="en-US" sz="1750" dirty="0"/>
          </a:p>
        </p:txBody>
      </p:sp>
      <p:sp>
        <p:nvSpPr>
          <p:cNvPr id="11" name="Text 8"/>
          <p:cNvSpPr/>
          <p:nvPr/>
        </p:nvSpPr>
        <p:spPr>
          <a:xfrm>
            <a:off x="793790" y="578441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Donut Chart: Flight Share by Airline</a:t>
            </a:r>
            <a:endParaRPr lang="en-US" sz="1750" dirty="0"/>
          </a:p>
        </p:txBody>
      </p:sp>
      <p:sp>
        <p:nvSpPr>
          <p:cNvPr id="12" name="Text 9"/>
          <p:cNvSpPr/>
          <p:nvPr/>
        </p:nvSpPr>
        <p:spPr>
          <a:xfrm>
            <a:off x="793790" y="6226612"/>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Slicers: airline, route, date, and stops.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187291"/>
            <a:ext cx="5670590" cy="708779"/>
          </a:xfrm>
          <a:prstGeom prst="rect">
            <a:avLst/>
          </a:prstGeom>
          <a:noFill/>
          <a:ln/>
        </p:spPr>
        <p:txBody>
          <a:bodyPr wrap="none" lIns="0" tIns="0" rIns="0" bIns="0" rtlCol="0" anchor="t"/>
          <a:lstStyle/>
          <a:p>
            <a:pPr algn="l" indent="0" marL="0">
              <a:lnSpc>
                <a:spcPts val="5550"/>
              </a:lnSpc>
              <a:buNone/>
            </a:pPr>
            <a:r>
              <a:rPr lang="en-US" sz="4450" spc="-45" kern="0" dirty="0">
                <a:solidFill>
                  <a:srgbClr val="FA95AF"/>
                </a:solidFill>
                <a:latin typeface="Anton" pitchFamily="34" charset="0"/>
                <a:ea typeface="Anton" pitchFamily="34" charset="-122"/>
                <a:cs typeface="Anton" pitchFamily="34" charset="-120"/>
              </a:rPr>
              <a:t>CHALLENGES &amp; LIMITATIONS</a:t>
            </a:r>
            <a:endParaRPr lang="en-US" sz="4450" dirty="0"/>
          </a:p>
        </p:txBody>
      </p:sp>
      <p:sp>
        <p:nvSpPr>
          <p:cNvPr id="3" name="Text 1"/>
          <p:cNvSpPr/>
          <p:nvPr/>
        </p:nvSpPr>
        <p:spPr>
          <a:xfrm>
            <a:off x="793790" y="2349698"/>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Key obstacles encountered during the flight price analysis project:</a:t>
            </a:r>
            <a:endParaRPr lang="en-US" sz="1750" dirty="0"/>
          </a:p>
        </p:txBody>
      </p:sp>
      <p:pic>
        <p:nvPicPr>
          <p:cNvPr id="4" name="Image 0" descr="preencoded.png">    </p:cNvPr>
          <p:cNvPicPr>
            <a:picLocks noChangeAspect="1"/>
          </p:cNvPicPr>
          <p:nvPr/>
        </p:nvPicPr>
        <p:blipFill>
          <a:blip r:embed="rId1"/>
          <a:stretch>
            <a:fillRect/>
          </a:stretch>
        </p:blipFill>
        <p:spPr>
          <a:xfrm>
            <a:off x="793790" y="2967752"/>
            <a:ext cx="3005495" cy="1857494"/>
          </a:xfrm>
          <a:prstGeom prst="rect">
            <a:avLst/>
          </a:prstGeom>
        </p:spPr>
      </p:pic>
      <p:sp>
        <p:nvSpPr>
          <p:cNvPr id="5" name="Text 2"/>
          <p:cNvSpPr/>
          <p:nvPr/>
        </p:nvSpPr>
        <p:spPr>
          <a:xfrm>
            <a:off x="793790" y="5108734"/>
            <a:ext cx="3005495" cy="708660"/>
          </a:xfrm>
          <a:prstGeom prst="rect">
            <a:avLst/>
          </a:prstGeom>
          <a:noFill/>
          <a:ln/>
        </p:spPr>
        <p:txBody>
          <a:bodyPr wrap="squar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Complex Feature Engineering</a:t>
            </a:r>
            <a:endParaRPr lang="en-US" sz="2200" dirty="0"/>
          </a:p>
        </p:txBody>
      </p:sp>
      <p:sp>
        <p:nvSpPr>
          <p:cNvPr id="6" name="Text 3"/>
          <p:cNvSpPr/>
          <p:nvPr/>
        </p:nvSpPr>
        <p:spPr>
          <a:xfrm>
            <a:off x="793790" y="5953482"/>
            <a:ext cx="3005495"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Transforming date and time features required careful handling.</a:t>
            </a:r>
            <a:endParaRPr lang="en-US" sz="1750" dirty="0"/>
          </a:p>
        </p:txBody>
      </p:sp>
      <p:pic>
        <p:nvPicPr>
          <p:cNvPr id="7" name="Image 1" descr="preencoded.png">    </p:cNvPr>
          <p:cNvPicPr>
            <a:picLocks noChangeAspect="1"/>
          </p:cNvPicPr>
          <p:nvPr/>
        </p:nvPicPr>
        <p:blipFill>
          <a:blip r:embed="rId2"/>
          <a:stretch>
            <a:fillRect/>
          </a:stretch>
        </p:blipFill>
        <p:spPr>
          <a:xfrm>
            <a:off x="4139446" y="2967752"/>
            <a:ext cx="3005614" cy="1857494"/>
          </a:xfrm>
          <a:prstGeom prst="rect">
            <a:avLst/>
          </a:prstGeom>
        </p:spPr>
      </p:pic>
      <p:sp>
        <p:nvSpPr>
          <p:cNvPr id="8" name="Text 4"/>
          <p:cNvSpPr/>
          <p:nvPr/>
        </p:nvSpPr>
        <p:spPr>
          <a:xfrm>
            <a:off x="4139446" y="5108734"/>
            <a:ext cx="3005614" cy="708660"/>
          </a:xfrm>
          <a:prstGeom prst="rect">
            <a:avLst/>
          </a:prstGeom>
          <a:noFill/>
          <a:ln/>
        </p:spPr>
        <p:txBody>
          <a:bodyPr wrap="squar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Encoding Categorical Variables</a:t>
            </a:r>
            <a:endParaRPr lang="en-US" sz="2200" dirty="0"/>
          </a:p>
        </p:txBody>
      </p:sp>
      <p:sp>
        <p:nvSpPr>
          <p:cNvPr id="9" name="Text 5"/>
          <p:cNvSpPr/>
          <p:nvPr/>
        </p:nvSpPr>
        <p:spPr>
          <a:xfrm>
            <a:off x="4139446" y="5953482"/>
            <a:ext cx="3005614"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Encoding categorical variables needed care to avoid multicollinearity.</a:t>
            </a:r>
            <a:endParaRPr lang="en-US" sz="1750" dirty="0"/>
          </a:p>
        </p:txBody>
      </p:sp>
      <p:pic>
        <p:nvPicPr>
          <p:cNvPr id="10" name="Image 2" descr="preencoded.png">    </p:cNvPr>
          <p:cNvPicPr>
            <a:picLocks noChangeAspect="1"/>
          </p:cNvPicPr>
          <p:nvPr/>
        </p:nvPicPr>
        <p:blipFill>
          <a:blip r:embed="rId3"/>
          <a:stretch>
            <a:fillRect/>
          </a:stretch>
        </p:blipFill>
        <p:spPr>
          <a:xfrm>
            <a:off x="7485221" y="2967752"/>
            <a:ext cx="3005614" cy="1857494"/>
          </a:xfrm>
          <a:prstGeom prst="rect">
            <a:avLst/>
          </a:prstGeom>
        </p:spPr>
      </p:pic>
      <p:sp>
        <p:nvSpPr>
          <p:cNvPr id="11" name="Text 6"/>
          <p:cNvSpPr/>
          <p:nvPr/>
        </p:nvSpPr>
        <p:spPr>
          <a:xfrm>
            <a:off x="7485221" y="5108734"/>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Static Dataset</a:t>
            </a:r>
            <a:endParaRPr lang="en-US" sz="2200" dirty="0"/>
          </a:p>
        </p:txBody>
      </p:sp>
      <p:sp>
        <p:nvSpPr>
          <p:cNvPr id="12" name="Text 7"/>
          <p:cNvSpPr/>
          <p:nvPr/>
        </p:nvSpPr>
        <p:spPr>
          <a:xfrm>
            <a:off x="7485221" y="5599152"/>
            <a:ext cx="3005614"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Analysis was limited by the lack of real-time updating data.</a:t>
            </a:r>
            <a:endParaRPr lang="en-US" sz="1750" dirty="0"/>
          </a:p>
        </p:txBody>
      </p:sp>
      <p:pic>
        <p:nvPicPr>
          <p:cNvPr id="13" name="Image 3" descr="preencoded.png">    </p:cNvPr>
          <p:cNvPicPr>
            <a:picLocks noChangeAspect="1"/>
          </p:cNvPicPr>
          <p:nvPr/>
        </p:nvPicPr>
        <p:blipFill>
          <a:blip r:embed="rId4"/>
          <a:stretch>
            <a:fillRect/>
          </a:stretch>
        </p:blipFill>
        <p:spPr>
          <a:xfrm>
            <a:off x="10830997" y="2967752"/>
            <a:ext cx="3005614" cy="1857494"/>
          </a:xfrm>
          <a:prstGeom prst="rect">
            <a:avLst/>
          </a:prstGeom>
        </p:spPr>
      </p:pic>
      <p:sp>
        <p:nvSpPr>
          <p:cNvPr id="14" name="Text 8"/>
          <p:cNvSpPr/>
          <p:nvPr/>
        </p:nvSpPr>
        <p:spPr>
          <a:xfrm>
            <a:off x="10830997" y="5108734"/>
            <a:ext cx="3005614" cy="708660"/>
          </a:xfrm>
          <a:prstGeom prst="rect">
            <a:avLst/>
          </a:prstGeom>
          <a:noFill/>
          <a:ln/>
        </p:spPr>
        <p:txBody>
          <a:bodyPr wrap="squar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No Time-Series Forecasting</a:t>
            </a:r>
            <a:endParaRPr lang="en-US" sz="2200" dirty="0"/>
          </a:p>
        </p:txBody>
      </p:sp>
      <p:sp>
        <p:nvSpPr>
          <p:cNvPr id="15" name="Text 9"/>
          <p:cNvSpPr/>
          <p:nvPr/>
        </p:nvSpPr>
        <p:spPr>
          <a:xfrm>
            <a:off x="10830997" y="5953482"/>
            <a:ext cx="3005614"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The model doesn't predict future prices over time.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56761"/>
            <a:ext cx="3772019" cy="460772"/>
          </a:xfrm>
          <a:prstGeom prst="rect">
            <a:avLst/>
          </a:prstGeom>
          <a:noFill/>
          <a:ln/>
        </p:spPr>
        <p:txBody>
          <a:bodyPr wrap="none" lIns="0" tIns="0" rIns="0" bIns="0" rtlCol="0" anchor="t"/>
          <a:lstStyle/>
          <a:p>
            <a:pPr algn="l" indent="0" marL="0">
              <a:lnSpc>
                <a:spcPts val="3600"/>
              </a:lnSpc>
              <a:buNone/>
            </a:pPr>
            <a:r>
              <a:rPr lang="en-US" sz="2900" spc="-29" kern="0" dirty="0">
                <a:solidFill>
                  <a:srgbClr val="FA95AF"/>
                </a:solidFill>
                <a:latin typeface="Anton" pitchFamily="34" charset="0"/>
                <a:ea typeface="Anton" pitchFamily="34" charset="-122"/>
                <a:cs typeface="Anton" pitchFamily="34" charset="-120"/>
              </a:rPr>
              <a:t>CONCLUSION &amp; FUTURE WORK</a:t>
            </a:r>
            <a:endParaRPr lang="en-US" sz="2900" dirty="0"/>
          </a:p>
        </p:txBody>
      </p:sp>
      <p:sp>
        <p:nvSpPr>
          <p:cNvPr id="4" name="Text 1"/>
          <p:cNvSpPr/>
          <p:nvPr/>
        </p:nvSpPr>
        <p:spPr>
          <a:xfrm>
            <a:off x="793790" y="1438632"/>
            <a:ext cx="7556421" cy="235744"/>
          </a:xfrm>
          <a:prstGeom prst="rect">
            <a:avLst/>
          </a:prstGeom>
          <a:noFill/>
          <a:ln/>
        </p:spPr>
        <p:txBody>
          <a:bodyPr wrap="none" lIns="0" tIns="0" rIns="0" bIns="0" rtlCol="0" anchor="t"/>
          <a:lstStyle/>
          <a:p>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Key Takeaways</a:t>
            </a:r>
            <a:endParaRPr lang="en-US" sz="1150" dirty="0"/>
          </a:p>
        </p:txBody>
      </p:sp>
      <p:sp>
        <p:nvSpPr>
          <p:cNvPr id="5" name="Text 2"/>
          <p:cNvSpPr/>
          <p:nvPr/>
        </p:nvSpPr>
        <p:spPr>
          <a:xfrm>
            <a:off x="793790" y="1840230"/>
            <a:ext cx="7556421" cy="235744"/>
          </a:xfrm>
          <a:prstGeom prst="rect">
            <a:avLst/>
          </a:prstGeom>
          <a:noFill/>
          <a:ln/>
        </p:spPr>
        <p:txBody>
          <a:bodyPr wrap="none" lIns="0" tIns="0" rIns="0" bIns="0" rtlCol="0" anchor="t"/>
          <a:lstStyle/>
          <a:p>
            <a:pPr algn="l" marL="342900" indent="-342900">
              <a:lnSpc>
                <a:spcPts val="1850"/>
              </a:lnSpc>
              <a:buSzPct val="100000"/>
              <a:buChar char="•"/>
            </a:pPr>
            <a:r>
              <a:rPr lang="en-US" sz="1150" spc="-23" kern="0" dirty="0">
                <a:solidFill>
                  <a:srgbClr val="E0D6DE"/>
                </a:solidFill>
                <a:latin typeface="Fira Sans" pitchFamily="34" charset="0"/>
                <a:ea typeface="Fira Sans" pitchFamily="34" charset="-122"/>
                <a:cs typeface="Fira Sans" pitchFamily="34" charset="-120"/>
              </a:rPr>
              <a:t>Successfully performed </a:t>
            </a:r>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Exploratory Data Analysis (EDA)</a:t>
            </a:r>
            <a:pPr algn="l"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 to uncover price patterns</a:t>
            </a:r>
            <a:endParaRPr lang="en-US" sz="1150" dirty="0"/>
          </a:p>
        </p:txBody>
      </p:sp>
      <p:sp>
        <p:nvSpPr>
          <p:cNvPr id="6" name="Text 3"/>
          <p:cNvSpPr/>
          <p:nvPr/>
        </p:nvSpPr>
        <p:spPr>
          <a:xfrm>
            <a:off x="793790" y="2127528"/>
            <a:ext cx="7556421" cy="235744"/>
          </a:xfrm>
          <a:prstGeom prst="rect">
            <a:avLst/>
          </a:prstGeom>
          <a:noFill/>
          <a:ln/>
        </p:spPr>
        <p:txBody>
          <a:bodyPr wrap="none" lIns="0" tIns="0" rIns="0" bIns="0" rtlCol="0" anchor="t"/>
          <a:lstStyle/>
          <a:p>
            <a:pPr algn="l" marL="342900" indent="-342900">
              <a:lnSpc>
                <a:spcPts val="1850"/>
              </a:lnSpc>
              <a:buSzPct val="100000"/>
              <a:buChar char="•"/>
            </a:pPr>
            <a:r>
              <a:rPr lang="en-US" sz="1150" spc="-23" kern="0" dirty="0">
                <a:solidFill>
                  <a:srgbClr val="E0D6DE"/>
                </a:solidFill>
                <a:latin typeface="Fira Sans" pitchFamily="34" charset="0"/>
                <a:ea typeface="Fira Sans" pitchFamily="34" charset="-122"/>
                <a:cs typeface="Fira Sans" pitchFamily="34" charset="-120"/>
              </a:rPr>
              <a:t>Identified major factors affecting flight ticket prices:</a:t>
            </a:r>
            <a:endParaRPr lang="en-US" sz="1150" dirty="0"/>
          </a:p>
        </p:txBody>
      </p:sp>
      <p:sp>
        <p:nvSpPr>
          <p:cNvPr id="7" name="Text 4"/>
          <p:cNvSpPr/>
          <p:nvPr/>
        </p:nvSpPr>
        <p:spPr>
          <a:xfrm>
            <a:off x="793790" y="2414826"/>
            <a:ext cx="7556421" cy="235744"/>
          </a:xfrm>
          <a:prstGeom prst="rect">
            <a:avLst/>
          </a:prstGeom>
          <a:noFill/>
          <a:ln/>
        </p:spPr>
        <p:txBody>
          <a:bodyPr wrap="none" lIns="0" tIns="0" rIns="0" bIns="0" rtlCol="0" anchor="t"/>
          <a:lstStyle/>
          <a:p>
            <a:pPr algn="l" lvl="1" marL="685800" indent="-342900">
              <a:lnSpc>
                <a:spcPts val="1850"/>
              </a:lnSpc>
              <a:buSzPct val="100000"/>
              <a:buChar char="•"/>
            </a:pPr>
            <a:r>
              <a:rPr lang="en-US" sz="1150" spc="-23" kern="0" dirty="0">
                <a:solidFill>
                  <a:srgbClr val="E0D6DE"/>
                </a:solidFill>
                <a:latin typeface="Fira Sans" pitchFamily="34" charset="0"/>
                <a:ea typeface="Fira Sans" pitchFamily="34" charset="-122"/>
                <a:cs typeface="Fira Sans" pitchFamily="34" charset="-120"/>
              </a:rPr>
              <a:t>Airline, Number of Stops, Duration, Route, and Departure Time</a:t>
            </a:r>
            <a:endParaRPr lang="en-US" sz="1150" dirty="0"/>
          </a:p>
        </p:txBody>
      </p:sp>
      <p:sp>
        <p:nvSpPr>
          <p:cNvPr id="8" name="Text 5"/>
          <p:cNvSpPr/>
          <p:nvPr/>
        </p:nvSpPr>
        <p:spPr>
          <a:xfrm>
            <a:off x="793790" y="2702123"/>
            <a:ext cx="7556421" cy="235744"/>
          </a:xfrm>
          <a:prstGeom prst="rect">
            <a:avLst/>
          </a:prstGeom>
          <a:noFill/>
          <a:ln/>
        </p:spPr>
        <p:txBody>
          <a:bodyPr wrap="none" lIns="0" tIns="0" rIns="0" bIns="0" rtlCol="0" anchor="t"/>
          <a:lstStyle/>
          <a:p>
            <a:pPr algn="l" marL="342900" indent="-342900">
              <a:lnSpc>
                <a:spcPts val="1850"/>
              </a:lnSpc>
              <a:buSzPct val="100000"/>
              <a:buChar char="•"/>
            </a:pPr>
            <a:r>
              <a:rPr lang="en-US" sz="1150" spc="-23" kern="0" dirty="0">
                <a:solidFill>
                  <a:srgbClr val="E0D6DE"/>
                </a:solidFill>
                <a:latin typeface="Fira Sans" pitchFamily="34" charset="0"/>
                <a:ea typeface="Fira Sans" pitchFamily="34" charset="-122"/>
                <a:cs typeface="Fira Sans" pitchFamily="34" charset="-120"/>
              </a:rPr>
              <a:t>Built and compared multiple ML models — </a:t>
            </a:r>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Random Forest Regressor</a:t>
            </a:r>
            <a:pPr algn="l"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 performed best (R² = 0.83)</a:t>
            </a:r>
            <a:endParaRPr lang="en-US" sz="1150" dirty="0"/>
          </a:p>
        </p:txBody>
      </p:sp>
      <p:sp>
        <p:nvSpPr>
          <p:cNvPr id="9" name="Text 6"/>
          <p:cNvSpPr/>
          <p:nvPr/>
        </p:nvSpPr>
        <p:spPr>
          <a:xfrm>
            <a:off x="793790" y="3103721"/>
            <a:ext cx="7556421" cy="235744"/>
          </a:xfrm>
          <a:prstGeom prst="rect">
            <a:avLst/>
          </a:prstGeom>
          <a:noFill/>
          <a:ln/>
        </p:spPr>
        <p:txBody>
          <a:bodyPr wrap="none" lIns="0" tIns="0" rIns="0" bIns="0" rtlCol="0" anchor="t"/>
          <a:lstStyle/>
          <a:p>
            <a:pPr algn="l"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Developed an interactive </a:t>
            </a:r>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Power BI dashboard</a:t>
            </a:r>
            <a:pPr algn="l"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 for dynamic data exploration</a:t>
            </a:r>
            <a:endParaRPr lang="en-US" sz="1150" dirty="0"/>
          </a:p>
        </p:txBody>
      </p:sp>
      <p:sp>
        <p:nvSpPr>
          <p:cNvPr id="10" name="Text 7"/>
          <p:cNvSpPr/>
          <p:nvPr/>
        </p:nvSpPr>
        <p:spPr>
          <a:xfrm>
            <a:off x="793790" y="3505319"/>
            <a:ext cx="7556421" cy="235744"/>
          </a:xfrm>
          <a:prstGeom prst="rect">
            <a:avLst/>
          </a:prstGeom>
          <a:noFill/>
          <a:ln/>
        </p:spPr>
        <p:txBody>
          <a:bodyPr wrap="none" lIns="0" tIns="0" rIns="0" bIns="0" rtlCol="0" anchor="t"/>
          <a:lstStyle/>
          <a:p>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Scope for Improvement</a:t>
            </a:r>
            <a:endParaRPr lang="en-US" sz="1150" dirty="0"/>
          </a:p>
        </p:txBody>
      </p:sp>
      <p:sp>
        <p:nvSpPr>
          <p:cNvPr id="11" name="Text 8"/>
          <p:cNvSpPr/>
          <p:nvPr/>
        </p:nvSpPr>
        <p:spPr>
          <a:xfrm>
            <a:off x="793790" y="3906917"/>
            <a:ext cx="7556421" cy="235744"/>
          </a:xfrm>
          <a:prstGeom prst="rect">
            <a:avLst/>
          </a:prstGeom>
          <a:noFill/>
          <a:ln/>
        </p:spPr>
        <p:txBody>
          <a:bodyPr wrap="none" lIns="0" tIns="0" rIns="0" bIns="0" rtlCol="0" anchor="t"/>
          <a:lstStyle/>
          <a:p>
            <a:pPr algn="l" marL="342900" indent="-342900">
              <a:lnSpc>
                <a:spcPts val="1850"/>
              </a:lnSpc>
              <a:buSzPct val="100000"/>
              <a:buChar char="•"/>
            </a:pPr>
            <a:r>
              <a:rPr lang="en-US" sz="1150" b="1" spc="-23" kern="0" dirty="0">
                <a:solidFill>
                  <a:srgbClr val="E0D6DE"/>
                </a:solidFill>
                <a:latin typeface="Fira Sans" pitchFamily="34" charset="0"/>
                <a:ea typeface="Fira Sans" pitchFamily="34" charset="-122"/>
                <a:cs typeface="Fira Sans" pitchFamily="34" charset="-120"/>
              </a:rPr>
              <a:t>Better Data Quality:</a:t>
            </a:r>
            <a:endParaRPr lang="en-US" sz="1150" dirty="0"/>
          </a:p>
        </p:txBody>
      </p:sp>
      <p:sp>
        <p:nvSpPr>
          <p:cNvPr id="12" name="Text 9"/>
          <p:cNvSpPr/>
          <p:nvPr/>
        </p:nvSpPr>
        <p:spPr>
          <a:xfrm>
            <a:off x="793790" y="4194215"/>
            <a:ext cx="7556421" cy="235744"/>
          </a:xfrm>
          <a:prstGeom prst="rect">
            <a:avLst/>
          </a:prstGeom>
          <a:noFill/>
          <a:ln/>
        </p:spPr>
        <p:txBody>
          <a:bodyPr wrap="none" lIns="0" tIns="0" rIns="0" bIns="0" rtlCol="0" anchor="t"/>
          <a:lstStyle/>
          <a:p>
            <a:pPr algn="l" lvl="1" marL="685800" indent="-342900">
              <a:lnSpc>
                <a:spcPts val="1850"/>
              </a:lnSpc>
              <a:buSzPct val="100000"/>
              <a:buChar char="•"/>
            </a:pPr>
            <a:r>
              <a:rPr lang="en-US" sz="1150" spc="-23" kern="0" dirty="0">
                <a:solidFill>
                  <a:srgbClr val="E0D6DE"/>
                </a:solidFill>
                <a:latin typeface="Fira Sans" pitchFamily="34" charset="0"/>
                <a:ea typeface="Fira Sans" pitchFamily="34" charset="-122"/>
                <a:cs typeface="Fira Sans" pitchFamily="34" charset="-120"/>
              </a:rPr>
              <a:t>Use more comprehensive datasets with real-time updates</a:t>
            </a:r>
            <a:endParaRPr lang="en-US" sz="1150" dirty="0"/>
          </a:p>
        </p:txBody>
      </p:sp>
      <p:sp>
        <p:nvSpPr>
          <p:cNvPr id="13" name="Text 10"/>
          <p:cNvSpPr/>
          <p:nvPr/>
        </p:nvSpPr>
        <p:spPr>
          <a:xfrm>
            <a:off x="793790" y="4481513"/>
            <a:ext cx="7556421" cy="235744"/>
          </a:xfrm>
          <a:prstGeom prst="rect">
            <a:avLst/>
          </a:prstGeom>
          <a:noFill/>
          <a:ln/>
        </p:spPr>
        <p:txBody>
          <a:bodyPr wrap="none" lIns="0" tIns="0" rIns="0" bIns="0" rtlCol="0" anchor="t"/>
          <a:lstStyle/>
          <a:p>
            <a:pPr algn="l" lvl="1" marL="685800" indent="-342900">
              <a:lnSpc>
                <a:spcPts val="1850"/>
              </a:lnSpc>
              <a:buSzPct val="100000"/>
              <a:buChar char="•"/>
            </a:pPr>
            <a:r>
              <a:rPr lang="en-US" sz="1150" spc="-23" kern="0" dirty="0">
                <a:solidFill>
                  <a:srgbClr val="E0D6DE"/>
                </a:solidFill>
                <a:latin typeface="Fira Sans" pitchFamily="34" charset="0"/>
                <a:ea typeface="Fira Sans" pitchFamily="34" charset="-122"/>
                <a:cs typeface="Fira Sans" pitchFamily="34" charset="-120"/>
              </a:rPr>
              <a:t>Include passenger type, booking class, and fare rules</a:t>
            </a:r>
            <a:endParaRPr lang="en-US" sz="1150" dirty="0"/>
          </a:p>
        </p:txBody>
      </p:sp>
      <p:sp>
        <p:nvSpPr>
          <p:cNvPr id="14" name="Text 11"/>
          <p:cNvSpPr/>
          <p:nvPr/>
        </p:nvSpPr>
        <p:spPr>
          <a:xfrm>
            <a:off x="793790" y="4768810"/>
            <a:ext cx="7556421" cy="235744"/>
          </a:xfrm>
          <a:prstGeom prst="rect">
            <a:avLst/>
          </a:prstGeom>
          <a:noFill/>
          <a:ln/>
        </p:spPr>
        <p:txBody>
          <a:bodyPr wrap="none" lIns="0" tIns="0" rIns="0" bIns="0" rtlCol="0" anchor="t"/>
          <a:lstStyle/>
          <a:p>
            <a:pPr algn="l" marL="342900" indent="-342900">
              <a:lnSpc>
                <a:spcPts val="1850"/>
              </a:lnSpc>
              <a:buSzPct val="100000"/>
              <a:buChar char="•"/>
            </a:pPr>
            <a:r>
              <a:rPr lang="en-US" sz="1150" b="1" spc="-23" kern="0" dirty="0">
                <a:solidFill>
                  <a:srgbClr val="E0D6DE"/>
                </a:solidFill>
                <a:latin typeface="Fira Sans" pitchFamily="34" charset="0"/>
                <a:ea typeface="Fira Sans" pitchFamily="34" charset="-122"/>
                <a:cs typeface="Fira Sans" pitchFamily="34" charset="-120"/>
              </a:rPr>
              <a:t>Advanced Models:</a:t>
            </a:r>
            <a:endParaRPr lang="en-US" sz="1150" dirty="0"/>
          </a:p>
        </p:txBody>
      </p:sp>
      <p:sp>
        <p:nvSpPr>
          <p:cNvPr id="15" name="Text 12"/>
          <p:cNvSpPr/>
          <p:nvPr/>
        </p:nvSpPr>
        <p:spPr>
          <a:xfrm>
            <a:off x="793790" y="5056108"/>
            <a:ext cx="7556421" cy="235744"/>
          </a:xfrm>
          <a:prstGeom prst="rect">
            <a:avLst/>
          </a:prstGeom>
          <a:noFill/>
          <a:ln/>
        </p:spPr>
        <p:txBody>
          <a:bodyPr wrap="none" lIns="0" tIns="0" rIns="0" bIns="0" rtlCol="0" anchor="t"/>
          <a:lstStyle/>
          <a:p>
            <a:pPr algn="l" lvl="1" marL="685800" indent="-342900">
              <a:lnSpc>
                <a:spcPts val="1850"/>
              </a:lnSpc>
              <a:buSzPct val="100000"/>
              <a:buChar char="•"/>
            </a:pPr>
            <a:r>
              <a:rPr lang="en-US" sz="1150" spc="-23" kern="0" dirty="0">
                <a:solidFill>
                  <a:srgbClr val="E0D6DE"/>
                </a:solidFill>
                <a:latin typeface="Fira Sans" pitchFamily="34" charset="0"/>
                <a:ea typeface="Fira Sans" pitchFamily="34" charset="-122"/>
                <a:cs typeface="Fira Sans" pitchFamily="34" charset="-120"/>
              </a:rPr>
              <a:t>Try </a:t>
            </a:r>
            <a:pPr algn="l" lvl="1"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XGBoost</a:t>
            </a:r>
            <a:pPr algn="l" lvl="1"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 </a:t>
            </a:r>
            <a:pPr algn="l" lvl="1"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CatBoost</a:t>
            </a:r>
            <a:pPr algn="l" lvl="1"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 or deep learning models</a:t>
            </a:r>
            <a:endParaRPr lang="en-US" sz="1150" dirty="0"/>
          </a:p>
        </p:txBody>
      </p:sp>
      <p:sp>
        <p:nvSpPr>
          <p:cNvPr id="16" name="Text 13"/>
          <p:cNvSpPr/>
          <p:nvPr/>
        </p:nvSpPr>
        <p:spPr>
          <a:xfrm>
            <a:off x="793790" y="5457706"/>
            <a:ext cx="7556421" cy="235744"/>
          </a:xfrm>
          <a:prstGeom prst="rect">
            <a:avLst/>
          </a:prstGeom>
          <a:noFill/>
          <a:ln/>
        </p:spPr>
        <p:txBody>
          <a:bodyPr wrap="none" lIns="0" tIns="0" rIns="0" bIns="0" rtlCol="0" anchor="t"/>
          <a:lstStyle/>
          <a:p>
            <a:pPr algn="l"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Implement </a:t>
            </a:r>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hyperparameter tuning</a:t>
            </a:r>
            <a:pPr algn="l"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 and </a:t>
            </a:r>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feature selection techniques</a:t>
            </a:r>
            <a:endParaRPr lang="en-US" sz="1150" dirty="0"/>
          </a:p>
        </p:txBody>
      </p:sp>
      <p:sp>
        <p:nvSpPr>
          <p:cNvPr id="17" name="Text 14"/>
          <p:cNvSpPr/>
          <p:nvPr/>
        </p:nvSpPr>
        <p:spPr>
          <a:xfrm>
            <a:off x="793790" y="5859304"/>
            <a:ext cx="7556421" cy="235744"/>
          </a:xfrm>
          <a:prstGeom prst="rect">
            <a:avLst/>
          </a:prstGeom>
          <a:noFill/>
          <a:ln/>
        </p:spPr>
        <p:txBody>
          <a:bodyPr wrap="none" lIns="0" tIns="0" rIns="0" bIns="0" rtlCol="0" anchor="t"/>
          <a:lstStyle/>
          <a:p>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Future Enhancements</a:t>
            </a:r>
            <a:endParaRPr lang="en-US" sz="1150" dirty="0"/>
          </a:p>
        </p:txBody>
      </p:sp>
      <p:sp>
        <p:nvSpPr>
          <p:cNvPr id="18" name="Text 15"/>
          <p:cNvSpPr/>
          <p:nvPr/>
        </p:nvSpPr>
        <p:spPr>
          <a:xfrm>
            <a:off x="793790" y="6260902"/>
            <a:ext cx="7556421" cy="235744"/>
          </a:xfrm>
          <a:prstGeom prst="rect">
            <a:avLst/>
          </a:prstGeom>
          <a:noFill/>
          <a:ln/>
        </p:spPr>
        <p:txBody>
          <a:bodyPr wrap="none" lIns="0" tIns="0" rIns="0" bIns="0" rtlCol="0" anchor="t"/>
          <a:lstStyle/>
          <a:p>
            <a:pPr algn="l" marL="342900" indent="-342900">
              <a:lnSpc>
                <a:spcPts val="1850"/>
              </a:lnSpc>
              <a:buSzPct val="100000"/>
              <a:buChar char="•"/>
            </a:pPr>
            <a:r>
              <a:rPr lang="en-US" sz="1150" spc="-23" kern="0" dirty="0">
                <a:solidFill>
                  <a:srgbClr val="E0D6DE"/>
                </a:solidFill>
                <a:latin typeface="Fira Sans" pitchFamily="34" charset="0"/>
                <a:ea typeface="Fira Sans" pitchFamily="34" charset="-122"/>
                <a:cs typeface="Fira Sans" pitchFamily="34" charset="-120"/>
              </a:rPr>
              <a:t>Integrate </a:t>
            </a:r>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real-time flight fare APIs</a:t>
            </a:r>
            <a:endParaRPr lang="en-US" sz="1150" dirty="0"/>
          </a:p>
        </p:txBody>
      </p:sp>
      <p:sp>
        <p:nvSpPr>
          <p:cNvPr id="19" name="Text 16"/>
          <p:cNvSpPr/>
          <p:nvPr/>
        </p:nvSpPr>
        <p:spPr>
          <a:xfrm>
            <a:off x="793790" y="6548199"/>
            <a:ext cx="7556421" cy="235744"/>
          </a:xfrm>
          <a:prstGeom prst="rect">
            <a:avLst/>
          </a:prstGeom>
          <a:noFill/>
          <a:ln/>
        </p:spPr>
        <p:txBody>
          <a:bodyPr wrap="none" lIns="0" tIns="0" rIns="0" bIns="0" rtlCol="0" anchor="t"/>
          <a:lstStyle/>
          <a:p>
            <a:pPr algn="l" marL="342900" indent="-342900">
              <a:lnSpc>
                <a:spcPts val="1850"/>
              </a:lnSpc>
              <a:buSzPct val="100000"/>
              <a:buChar char="•"/>
            </a:pPr>
            <a:r>
              <a:rPr lang="en-US" sz="1150" spc="-23" kern="0" dirty="0">
                <a:solidFill>
                  <a:srgbClr val="E0D6DE"/>
                </a:solidFill>
                <a:latin typeface="Fira Sans" pitchFamily="34" charset="0"/>
                <a:ea typeface="Fira Sans" pitchFamily="34" charset="-122"/>
                <a:cs typeface="Fira Sans" pitchFamily="34" charset="-120"/>
              </a:rPr>
              <a:t>Deploy a </a:t>
            </a:r>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web-based prediction tool</a:t>
            </a:r>
            <a:pPr algn="l"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 (Flask or Streamlit)</a:t>
            </a:r>
            <a:endParaRPr lang="en-US" sz="1150" dirty="0"/>
          </a:p>
        </p:txBody>
      </p:sp>
      <p:sp>
        <p:nvSpPr>
          <p:cNvPr id="20" name="Text 17"/>
          <p:cNvSpPr/>
          <p:nvPr/>
        </p:nvSpPr>
        <p:spPr>
          <a:xfrm>
            <a:off x="793790" y="6835497"/>
            <a:ext cx="7556421" cy="235744"/>
          </a:xfrm>
          <a:prstGeom prst="rect">
            <a:avLst/>
          </a:prstGeom>
          <a:noFill/>
          <a:ln/>
        </p:spPr>
        <p:txBody>
          <a:bodyPr wrap="none" lIns="0" tIns="0" rIns="0" bIns="0" rtlCol="0" anchor="t"/>
          <a:lstStyle/>
          <a:p>
            <a:pPr algn="l" marL="342900" indent="-342900">
              <a:lnSpc>
                <a:spcPts val="1850"/>
              </a:lnSpc>
              <a:buSzPct val="100000"/>
              <a:buChar char="•"/>
            </a:pPr>
            <a:r>
              <a:rPr lang="en-US" sz="1150" spc="-23" kern="0" dirty="0">
                <a:solidFill>
                  <a:srgbClr val="E0D6DE"/>
                </a:solidFill>
                <a:latin typeface="Fira Sans" pitchFamily="34" charset="0"/>
                <a:ea typeface="Fira Sans" pitchFamily="34" charset="-122"/>
                <a:cs typeface="Fira Sans" pitchFamily="34" charset="-120"/>
              </a:rPr>
              <a:t>Include </a:t>
            </a:r>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time-series forecasting</a:t>
            </a:r>
            <a:pPr algn="l"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 to predict future prices</a:t>
            </a:r>
            <a:endParaRPr lang="en-US" sz="1150" dirty="0"/>
          </a:p>
        </p:txBody>
      </p:sp>
      <p:sp>
        <p:nvSpPr>
          <p:cNvPr id="21" name="Text 18"/>
          <p:cNvSpPr/>
          <p:nvPr/>
        </p:nvSpPr>
        <p:spPr>
          <a:xfrm>
            <a:off x="793790" y="7237095"/>
            <a:ext cx="7556421" cy="235744"/>
          </a:xfrm>
          <a:prstGeom prst="rect">
            <a:avLst/>
          </a:prstGeom>
          <a:noFill/>
          <a:ln/>
        </p:spPr>
        <p:txBody>
          <a:bodyPr wrap="none" lIns="0" tIns="0" rIns="0" bIns="0" rtlCol="0" anchor="t"/>
          <a:lstStyle/>
          <a:p>
            <a:pPr algn="l"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Add </a:t>
            </a:r>
            <a:pPr algn="l" indent="0" marL="0">
              <a:lnSpc>
                <a:spcPts val="1850"/>
              </a:lnSpc>
              <a:buNone/>
            </a:pPr>
            <a:r>
              <a:rPr lang="en-US" sz="1150" b="1" spc="-23" kern="0" dirty="0">
                <a:solidFill>
                  <a:srgbClr val="E0D6DE"/>
                </a:solidFill>
                <a:latin typeface="Fira Sans" pitchFamily="34" charset="0"/>
                <a:ea typeface="Fira Sans" pitchFamily="34" charset="-122"/>
                <a:cs typeface="Fira Sans" pitchFamily="34" charset="-120"/>
              </a:rPr>
              <a:t>external datasets</a:t>
            </a:r>
            <a:pPr algn="l" indent="0" marL="0">
              <a:lnSpc>
                <a:spcPts val="1850"/>
              </a:lnSpc>
              <a:buNone/>
            </a:pPr>
            <a:r>
              <a:rPr lang="en-US" sz="1150" spc="-23" kern="0" dirty="0">
                <a:solidFill>
                  <a:srgbClr val="E0D6DE"/>
                </a:solidFill>
                <a:latin typeface="Fira Sans" pitchFamily="34" charset="0"/>
                <a:ea typeface="Fira Sans" pitchFamily="34" charset="-122"/>
                <a:cs typeface="Fira Sans" pitchFamily="34" charset="-120"/>
              </a:rPr>
              <a:t>: weather, holidays, demand trends</a:t>
            </a:r>
            <a:endParaRPr lang="en-US" sz="11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74633"/>
            <a:ext cx="7126129" cy="708779"/>
          </a:xfrm>
          <a:prstGeom prst="rect">
            <a:avLst/>
          </a:prstGeom>
          <a:noFill/>
          <a:ln/>
        </p:spPr>
        <p:txBody>
          <a:bodyPr wrap="none" lIns="0" tIns="0" rIns="0" bIns="0" rtlCol="0" anchor="t"/>
          <a:lstStyle/>
          <a:p>
            <a:pPr algn="l" indent="0" marL="0">
              <a:lnSpc>
                <a:spcPts val="5550"/>
              </a:lnSpc>
              <a:buNone/>
            </a:pPr>
            <a:r>
              <a:rPr lang="en-US" sz="4450" spc="-45" kern="0" dirty="0">
                <a:solidFill>
                  <a:srgbClr val="FA95AF"/>
                </a:solidFill>
                <a:latin typeface="Anton" pitchFamily="34" charset="0"/>
                <a:ea typeface="Anton" pitchFamily="34" charset="-122"/>
                <a:cs typeface="Anton" pitchFamily="34" charset="-120"/>
              </a:rPr>
              <a:t>REFERENCES &amp; ACKNOWLEDGMENTS</a:t>
            </a:r>
            <a:endParaRPr lang="en-US" sz="4450" dirty="0"/>
          </a:p>
        </p:txBody>
      </p:sp>
      <p:sp>
        <p:nvSpPr>
          <p:cNvPr id="4" name="Text 1"/>
          <p:cNvSpPr/>
          <p:nvPr/>
        </p:nvSpPr>
        <p:spPr>
          <a:xfrm>
            <a:off x="6280190" y="1923574"/>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References</a:t>
            </a:r>
            <a:endParaRPr lang="en-US" sz="1750" dirty="0"/>
          </a:p>
        </p:txBody>
      </p:sp>
      <p:sp>
        <p:nvSpPr>
          <p:cNvPr id="5" name="Text 2"/>
          <p:cNvSpPr/>
          <p:nvPr/>
        </p:nvSpPr>
        <p:spPr>
          <a:xfrm>
            <a:off x="6280190" y="2365772"/>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Dataset Source:</a:t>
            </a:r>
            <a:endParaRPr lang="en-US" sz="1750" dirty="0"/>
          </a:p>
        </p:txBody>
      </p:sp>
      <p:sp>
        <p:nvSpPr>
          <p:cNvPr id="6" name="Text 3"/>
          <p:cNvSpPr/>
          <p:nvPr/>
        </p:nvSpPr>
        <p:spPr>
          <a:xfrm>
            <a:off x="6280190" y="2807970"/>
            <a:ext cx="7556421" cy="1088708"/>
          </a:xfrm>
          <a:prstGeom prst="rect">
            <a:avLst/>
          </a:prstGeom>
          <a:noFill/>
          <a:ln/>
        </p:spPr>
        <p:txBody>
          <a:bodyPr wrap="square" lIns="0" tIns="0" rIns="0" bIns="0" rtlCol="0" anchor="t"/>
          <a:lstStyle/>
          <a:p>
            <a:pPr algn="l" lvl="1" marL="685800" indent="-342900">
              <a:lnSpc>
                <a:spcPts val="2850"/>
              </a:lnSpc>
              <a:buSzPct val="100000"/>
              <a:buChar char="•"/>
            </a:pPr>
            <a:r>
              <a:rPr lang="en-US" sz="1750" spc="-36" kern="0" dirty="0">
                <a:solidFill>
                  <a:srgbClr val="E0D6DE"/>
                </a:solidFill>
                <a:latin typeface="Fira Sans" pitchFamily="34" charset="0"/>
                <a:ea typeface="Fira Sans" pitchFamily="34" charset="-122"/>
                <a:cs typeface="Fira Sans" pitchFamily="34" charset="-120"/>
              </a:rPr>
              <a:t>Kaggle – </a:t>
            </a:r>
            <a:pPr algn="l" lvl="1"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Flight Ticket Price Prediction Dataset</a:t>
            </a:r>
            <a:pPr algn="l" lvl="1" indent="0" marL="0">
              <a:lnSpc>
                <a:spcPts val="2850"/>
              </a:lnSpc>
              <a:buNone/>
            </a:pPr>
            <a:r>
              <a:rPr lang="en-US" sz="1750" i="1" spc="-36" kern="0" dirty="0">
                <a:solidFill>
                  <a:srgbClr val="E0D6DE"/>
                </a:solidFill>
                <a:latin typeface="Fira Sans" pitchFamily="34" charset="0"/>
                <a:ea typeface="Fira Sans" pitchFamily="34" charset="-122"/>
                <a:cs typeface="Fira Sans" pitchFamily="34" charset="-120"/>
              </a:rPr>
              <a:t>
</a:t>
            </a:r>
            <a:pPr algn="l" lvl="1"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a:t>
            </a:r>
            <a:pPr algn="l" lvl="1" indent="0" marL="0">
              <a:lnSpc>
                <a:spcPts val="2850"/>
              </a:lnSpc>
              <a:buNone/>
            </a:pPr>
            <a:r>
              <a:rPr lang="en-US" sz="1750" i="1" u="sng" spc="-36" kern="0" dirty="0">
                <a:solidFill>
                  <a:srgbClr val="FA95AE"/>
                </a:solidFill>
                <a:latin typeface="Fira Sans" pitchFamily="34" charset="0"/>
                <a:ea typeface="Fira Sans" pitchFamily="34" charset="-122"/>
                <a:cs typeface="Fira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https://www.kaggle.com/datasets/nikhilparmar9/flight-fare-prediction</a:t>
            </a:r>
            <a:pPr algn="l" lvl="1" indent="0" marL="0">
              <a:lnSpc>
                <a:spcPts val="2850"/>
              </a:lnSpc>
              <a:buNone/>
            </a:pPr>
            <a:r>
              <a:rPr lang="en-US" sz="1750" i="1" spc="-36" kern="0" dirty="0">
                <a:solidFill>
                  <a:srgbClr val="E0D6DE"/>
                </a:solidFill>
                <a:latin typeface="Fira Sans" pitchFamily="34" charset="0"/>
                <a:ea typeface="Fira Sans" pitchFamily="34" charset="-122"/>
                <a:cs typeface="Fira Sans" pitchFamily="34" charset="-120"/>
              </a:rPr>
              <a:t>)</a:t>
            </a:r>
            <a:endParaRPr lang="en-US" sz="1750" dirty="0"/>
          </a:p>
        </p:txBody>
      </p:sp>
      <p:sp>
        <p:nvSpPr>
          <p:cNvPr id="7" name="Text 4"/>
          <p:cNvSpPr/>
          <p:nvPr/>
        </p:nvSpPr>
        <p:spPr>
          <a:xfrm>
            <a:off x="6280190" y="397597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Libraries &amp; Tools Used:</a:t>
            </a:r>
            <a:endParaRPr lang="en-US" sz="1750" dirty="0"/>
          </a:p>
        </p:txBody>
      </p:sp>
      <p:sp>
        <p:nvSpPr>
          <p:cNvPr id="8" name="Text 5"/>
          <p:cNvSpPr/>
          <p:nvPr/>
        </p:nvSpPr>
        <p:spPr>
          <a:xfrm>
            <a:off x="6280190" y="4418171"/>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spc="-36" kern="0" dirty="0">
                <a:solidFill>
                  <a:srgbClr val="E0D6DE"/>
                </a:solidFill>
                <a:latin typeface="Fira Sans" pitchFamily="34" charset="0"/>
                <a:ea typeface="Fira Sans" pitchFamily="34" charset="-122"/>
                <a:cs typeface="Fira Sans" pitchFamily="34" charset="-120"/>
              </a:rPr>
              <a:t>Python: </a:t>
            </a:r>
            <a:pPr algn="l" lvl="1" indent="0" marL="0">
              <a:lnSpc>
                <a:spcPts val="2850"/>
              </a:lnSpc>
              <a:buNone/>
            </a:pPr>
            <a:r>
              <a:rPr lang="en-US" sz="1750" i="1" spc="-36" kern="0" dirty="0">
                <a:solidFill>
                  <a:srgbClr val="E0D6DE"/>
                </a:solidFill>
                <a:latin typeface="Fira Sans" pitchFamily="34" charset="0"/>
                <a:ea typeface="Fira Sans" pitchFamily="34" charset="-122"/>
                <a:cs typeface="Fira Sans" pitchFamily="34" charset="-120"/>
              </a:rPr>
              <a:t>Pandas, NumPy, Matplotlib, Seaborn, Scikit-learn</a:t>
            </a:r>
            <a:endParaRPr lang="en-US" sz="1750" dirty="0"/>
          </a:p>
        </p:txBody>
      </p:sp>
      <p:sp>
        <p:nvSpPr>
          <p:cNvPr id="9" name="Text 6"/>
          <p:cNvSpPr/>
          <p:nvPr/>
        </p:nvSpPr>
        <p:spPr>
          <a:xfrm>
            <a:off x="6280190" y="4860369"/>
            <a:ext cx="7556421" cy="725805"/>
          </a:xfrm>
          <a:prstGeom prst="rect">
            <a:avLst/>
          </a:prstGeom>
          <a:noFill/>
          <a:ln/>
        </p:spPr>
        <p:txBody>
          <a:bodyPr wrap="square" lIns="0" tIns="0" rIns="0" bIns="0" rtlCol="0" anchor="t"/>
          <a:lstStyle/>
          <a:p>
            <a:pPr algn="l" lvl="1" marL="685800" indent="-342900">
              <a:lnSpc>
                <a:spcPts val="2850"/>
              </a:lnSpc>
              <a:buSzPct val="100000"/>
              <a:buChar char="•"/>
            </a:pPr>
            <a:r>
              <a:rPr lang="en-US" sz="1750" spc="-36" kern="0" dirty="0">
                <a:solidFill>
                  <a:srgbClr val="E0D6DE"/>
                </a:solidFill>
                <a:latin typeface="Fira Sans" pitchFamily="34" charset="0"/>
                <a:ea typeface="Fira Sans" pitchFamily="34" charset="-122"/>
                <a:cs typeface="Fira Sans" pitchFamily="34" charset="-120"/>
              </a:rPr>
              <a:t>Machine Learning Models: </a:t>
            </a:r>
            <a:pPr algn="l" lvl="1" indent="0" marL="0">
              <a:lnSpc>
                <a:spcPts val="2850"/>
              </a:lnSpc>
              <a:buNone/>
            </a:pPr>
            <a:r>
              <a:rPr lang="en-US" sz="1750" i="1" spc="-36" kern="0" dirty="0">
                <a:solidFill>
                  <a:srgbClr val="E0D6DE"/>
                </a:solidFill>
                <a:latin typeface="Fira Sans" pitchFamily="34" charset="0"/>
                <a:ea typeface="Fira Sans" pitchFamily="34" charset="-122"/>
                <a:cs typeface="Fira Sans" pitchFamily="34" charset="-120"/>
              </a:rPr>
              <a:t>Linear Regression, Random Forest, Gradient Boosting, etc.</a:t>
            </a:r>
            <a:endParaRPr lang="en-US" sz="1750" dirty="0"/>
          </a:p>
        </p:txBody>
      </p:sp>
      <p:sp>
        <p:nvSpPr>
          <p:cNvPr id="10" name="Text 7"/>
          <p:cNvSpPr/>
          <p:nvPr/>
        </p:nvSpPr>
        <p:spPr>
          <a:xfrm>
            <a:off x="6280190" y="5665470"/>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spc="-36" kern="0" dirty="0">
                <a:solidFill>
                  <a:srgbClr val="E0D6DE"/>
                </a:solidFill>
                <a:latin typeface="Fira Sans" pitchFamily="34" charset="0"/>
                <a:ea typeface="Fira Sans" pitchFamily="34" charset="-122"/>
                <a:cs typeface="Fira Sans" pitchFamily="34" charset="-120"/>
              </a:rPr>
              <a:t>Power BI for Data Visualization &amp; Dashboarding</a:t>
            </a:r>
            <a:endParaRPr lang="en-US" sz="1750" dirty="0"/>
          </a:p>
        </p:txBody>
      </p:sp>
      <p:sp>
        <p:nvSpPr>
          <p:cNvPr id="11" name="Text 8"/>
          <p:cNvSpPr/>
          <p:nvPr/>
        </p:nvSpPr>
        <p:spPr>
          <a:xfrm>
            <a:off x="6280190" y="610766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E0D6DE"/>
                </a:solidFill>
                <a:latin typeface="Fira Sans" pitchFamily="34" charset="0"/>
                <a:ea typeface="Fira Sans" pitchFamily="34" charset="-122"/>
                <a:cs typeface="Fira Sans" pitchFamily="34" charset="-120"/>
              </a:rPr>
              <a:t>Inspiration &amp; Guides:</a:t>
            </a:r>
            <a:endParaRPr lang="en-US" sz="1750" dirty="0"/>
          </a:p>
        </p:txBody>
      </p:sp>
      <p:sp>
        <p:nvSpPr>
          <p:cNvPr id="12" name="Text 9"/>
          <p:cNvSpPr/>
          <p:nvPr/>
        </p:nvSpPr>
        <p:spPr>
          <a:xfrm>
            <a:off x="6280190" y="6549866"/>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spc="-36" kern="0" dirty="0">
                <a:solidFill>
                  <a:srgbClr val="E0D6DE"/>
                </a:solidFill>
                <a:latin typeface="Fira Sans" pitchFamily="34" charset="0"/>
                <a:ea typeface="Fira Sans" pitchFamily="34" charset="-122"/>
                <a:cs typeface="Fira Sans" pitchFamily="34" charset="-120"/>
              </a:rPr>
              <a:t>Scikit-learn documentation</a:t>
            </a:r>
            <a:endParaRPr lang="en-US" sz="1750" dirty="0"/>
          </a:p>
        </p:txBody>
      </p:sp>
      <p:sp>
        <p:nvSpPr>
          <p:cNvPr id="13" name="Text 10"/>
          <p:cNvSpPr/>
          <p:nvPr/>
        </p:nvSpPr>
        <p:spPr>
          <a:xfrm>
            <a:off x="6280190" y="6992064"/>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spc="-36" kern="0" dirty="0">
                <a:solidFill>
                  <a:srgbClr val="E0D6DE"/>
                </a:solidFill>
                <a:latin typeface="Fira Sans" pitchFamily="34" charset="0"/>
                <a:ea typeface="Fira Sans" pitchFamily="34" charset="-122"/>
                <a:cs typeface="Fira Sans" pitchFamily="34" charset="-120"/>
              </a:rPr>
              <a:t>Power BI community forums and tutorials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algn="l" indent="0" marL="0">
              <a:lnSpc>
                <a:spcPts val="5550"/>
              </a:lnSpc>
              <a:buNone/>
            </a:pPr>
            <a:r>
              <a:rPr lang="en-US" sz="4450" spc="-45" kern="0" dirty="0">
                <a:solidFill>
                  <a:srgbClr val="FA95AF"/>
                </a:solidFill>
                <a:latin typeface="Anton" pitchFamily="34" charset="0"/>
                <a:ea typeface="Anton" pitchFamily="34" charset="-122"/>
                <a:cs typeface="Anton" pitchFamily="34" charset="-120"/>
              </a:rPr>
              <a:t>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9615" y="573286"/>
            <a:ext cx="5212199" cy="651510"/>
          </a:xfrm>
          <a:prstGeom prst="rect">
            <a:avLst/>
          </a:prstGeom>
          <a:noFill/>
          <a:ln/>
        </p:spPr>
        <p:txBody>
          <a:bodyPr wrap="none" lIns="0" tIns="0" rIns="0" bIns="0" rtlCol="0" anchor="t"/>
          <a:lstStyle/>
          <a:p>
            <a:pPr algn="l" indent="0" marL="0">
              <a:lnSpc>
                <a:spcPts val="5100"/>
              </a:lnSpc>
              <a:buNone/>
            </a:pPr>
            <a:r>
              <a:rPr lang="en-US" sz="4100" spc="-41" kern="0" dirty="0">
                <a:solidFill>
                  <a:srgbClr val="FA95AF"/>
                </a:solidFill>
                <a:latin typeface="Anton" pitchFamily="34" charset="0"/>
                <a:ea typeface="Anton" pitchFamily="34" charset="-122"/>
                <a:cs typeface="Anton" pitchFamily="34" charset="-120"/>
              </a:rPr>
              <a:t>Introduction</a:t>
            </a:r>
            <a:endParaRPr lang="en-US" sz="4100" dirty="0"/>
          </a:p>
        </p:txBody>
      </p:sp>
      <p:sp>
        <p:nvSpPr>
          <p:cNvPr id="3" name="Text 1"/>
          <p:cNvSpPr/>
          <p:nvPr/>
        </p:nvSpPr>
        <p:spPr>
          <a:xfrm>
            <a:off x="729615" y="1745933"/>
            <a:ext cx="3804047" cy="325755"/>
          </a:xfrm>
          <a:prstGeom prst="rect">
            <a:avLst/>
          </a:prstGeom>
          <a:noFill/>
          <a:ln/>
        </p:spPr>
        <p:txBody>
          <a:bodyPr wrap="none" lIns="0" tIns="0" rIns="0" bIns="0" rtlCol="0" anchor="t"/>
          <a:lstStyle/>
          <a:p>
            <a:pPr algn="l" indent="0" marL="0">
              <a:lnSpc>
                <a:spcPts val="2550"/>
              </a:lnSpc>
              <a:buNone/>
            </a:pPr>
            <a:r>
              <a:rPr lang="en-US" sz="2050" spc="-21" kern="0" dirty="0">
                <a:solidFill>
                  <a:srgbClr val="FA95AF"/>
                </a:solidFill>
                <a:latin typeface="Anton" pitchFamily="34" charset="0"/>
                <a:ea typeface="Anton" pitchFamily="34" charset="-122"/>
                <a:cs typeface="Anton" pitchFamily="34" charset="-120"/>
              </a:rPr>
              <a:t>What is the problem you are solving?</a:t>
            </a:r>
            <a:endParaRPr lang="en-US" sz="2050" dirty="0"/>
          </a:p>
        </p:txBody>
      </p:sp>
      <p:sp>
        <p:nvSpPr>
          <p:cNvPr id="4" name="Text 2"/>
          <p:cNvSpPr/>
          <p:nvPr/>
        </p:nvSpPr>
        <p:spPr>
          <a:xfrm>
            <a:off x="729615" y="2280166"/>
            <a:ext cx="6331268" cy="1333976"/>
          </a:xfrm>
          <a:prstGeom prst="rect">
            <a:avLst/>
          </a:prstGeom>
          <a:noFill/>
          <a:ln/>
        </p:spPr>
        <p:txBody>
          <a:bodyPr wrap="square" lIns="0" tIns="0" rIns="0" bIns="0" rtlCol="0" anchor="t"/>
          <a:lstStyle/>
          <a:p>
            <a:pPr algn="l" indent="0" marL="0">
              <a:lnSpc>
                <a:spcPts val="2600"/>
              </a:lnSpc>
              <a:buNone/>
            </a:pPr>
            <a:r>
              <a:rPr lang="en-US" sz="1600" spc="-33" kern="0" dirty="0">
                <a:solidFill>
                  <a:srgbClr val="E0D6DE"/>
                </a:solidFill>
                <a:latin typeface="Fira Sans" pitchFamily="34" charset="0"/>
                <a:ea typeface="Fira Sans" pitchFamily="34" charset="-122"/>
                <a:cs typeface="Fira Sans" pitchFamily="34" charset="-120"/>
              </a:rPr>
              <a:t>Airfare pricing varies widely based on multiple factors such as airline, number of stops, duration, and booking date. Understanding these variations can help travelers save money and assist airlines in dynamic pricing</a:t>
            </a:r>
            <a:endParaRPr lang="en-US" sz="1600" dirty="0"/>
          </a:p>
        </p:txBody>
      </p:sp>
      <p:sp>
        <p:nvSpPr>
          <p:cNvPr id="5" name="Text 3"/>
          <p:cNvSpPr/>
          <p:nvPr/>
        </p:nvSpPr>
        <p:spPr>
          <a:xfrm>
            <a:off x="729615" y="3822621"/>
            <a:ext cx="3213021" cy="325755"/>
          </a:xfrm>
          <a:prstGeom prst="rect">
            <a:avLst/>
          </a:prstGeom>
          <a:noFill/>
          <a:ln/>
        </p:spPr>
        <p:txBody>
          <a:bodyPr wrap="none" lIns="0" tIns="0" rIns="0" bIns="0" rtlCol="0" anchor="t"/>
          <a:lstStyle/>
          <a:p>
            <a:pPr algn="l" indent="0" marL="0">
              <a:lnSpc>
                <a:spcPts val="2550"/>
              </a:lnSpc>
              <a:buNone/>
            </a:pPr>
            <a:r>
              <a:rPr lang="en-US" sz="2050" spc="-21" kern="0" dirty="0">
                <a:solidFill>
                  <a:srgbClr val="FA95AF"/>
                </a:solidFill>
                <a:latin typeface="Anton" pitchFamily="34" charset="0"/>
                <a:ea typeface="Anton" pitchFamily="34" charset="-122"/>
                <a:cs typeface="Anton" pitchFamily="34" charset="-120"/>
              </a:rPr>
              <a:t>Why is this problem important?</a:t>
            </a:r>
            <a:endParaRPr lang="en-US" sz="2050" dirty="0"/>
          </a:p>
        </p:txBody>
      </p:sp>
      <p:sp>
        <p:nvSpPr>
          <p:cNvPr id="6" name="Text 4"/>
          <p:cNvSpPr/>
          <p:nvPr/>
        </p:nvSpPr>
        <p:spPr>
          <a:xfrm>
            <a:off x="729615" y="4356854"/>
            <a:ext cx="6331268" cy="1000482"/>
          </a:xfrm>
          <a:prstGeom prst="rect">
            <a:avLst/>
          </a:prstGeom>
          <a:noFill/>
          <a:ln/>
        </p:spPr>
        <p:txBody>
          <a:bodyPr wrap="square" lIns="0" tIns="0" rIns="0" bIns="0" rtlCol="0" anchor="t"/>
          <a:lstStyle/>
          <a:p>
            <a:pPr algn="l" indent="0" marL="0">
              <a:lnSpc>
                <a:spcPts val="2600"/>
              </a:lnSpc>
              <a:buNone/>
            </a:pPr>
            <a:r>
              <a:rPr lang="en-US" sz="1600" spc="-33" kern="0" dirty="0">
                <a:solidFill>
                  <a:srgbClr val="E0D6DE"/>
                </a:solidFill>
                <a:latin typeface="Fira Sans" pitchFamily="34" charset="0"/>
                <a:ea typeface="Fira Sans" pitchFamily="34" charset="-122"/>
                <a:cs typeface="Fira Sans" pitchFamily="34" charset="-120"/>
              </a:rPr>
              <a:t>Flight tickets are a significant part of travel expenses. Predicting and analyzing ticket prices can empower users to make better purchase decisions and help businesses optimize their pricing strategies</a:t>
            </a:r>
            <a:endParaRPr lang="en-US" sz="1600" dirty="0"/>
          </a:p>
        </p:txBody>
      </p:sp>
      <p:pic>
        <p:nvPicPr>
          <p:cNvPr id="7" name="Image 0" descr="preencoded.png">    </p:cNvPr>
          <p:cNvPicPr>
            <a:picLocks noChangeAspect="1"/>
          </p:cNvPicPr>
          <p:nvPr/>
        </p:nvPicPr>
        <p:blipFill>
          <a:blip r:embed="rId1"/>
          <a:stretch>
            <a:fillRect/>
          </a:stretch>
        </p:blipFill>
        <p:spPr>
          <a:xfrm>
            <a:off x="7577138" y="1771888"/>
            <a:ext cx="6331268" cy="4331851"/>
          </a:xfrm>
          <a:prstGeom prst="rect">
            <a:avLst/>
          </a:prstGeom>
        </p:spPr>
      </p:pic>
      <p:sp>
        <p:nvSpPr>
          <p:cNvPr id="8" name="Text 5"/>
          <p:cNvSpPr/>
          <p:nvPr/>
        </p:nvSpPr>
        <p:spPr>
          <a:xfrm>
            <a:off x="7577138" y="6338173"/>
            <a:ext cx="3498175" cy="325755"/>
          </a:xfrm>
          <a:prstGeom prst="rect">
            <a:avLst/>
          </a:prstGeom>
          <a:noFill/>
          <a:ln/>
        </p:spPr>
        <p:txBody>
          <a:bodyPr wrap="none" lIns="0" tIns="0" rIns="0" bIns="0" rtlCol="0" anchor="t"/>
          <a:lstStyle/>
          <a:p>
            <a:pPr algn="l" indent="0" marL="0">
              <a:lnSpc>
                <a:spcPts val="2550"/>
              </a:lnSpc>
              <a:buNone/>
            </a:pPr>
            <a:r>
              <a:rPr lang="en-US" sz="2050" spc="-21" kern="0" dirty="0">
                <a:solidFill>
                  <a:srgbClr val="FA95AF"/>
                </a:solidFill>
                <a:latin typeface="Anton" pitchFamily="34" charset="0"/>
                <a:ea typeface="Anton" pitchFamily="34" charset="-122"/>
                <a:cs typeface="Anton" pitchFamily="34" charset="-120"/>
              </a:rPr>
              <a:t>How does Machine Learning help?</a:t>
            </a:r>
            <a:endParaRPr lang="en-US" sz="2050" dirty="0"/>
          </a:p>
        </p:txBody>
      </p:sp>
      <p:sp>
        <p:nvSpPr>
          <p:cNvPr id="9" name="Text 6"/>
          <p:cNvSpPr/>
          <p:nvPr/>
        </p:nvSpPr>
        <p:spPr>
          <a:xfrm>
            <a:off x="7577138" y="6872407"/>
            <a:ext cx="6331268" cy="1000482"/>
          </a:xfrm>
          <a:prstGeom prst="rect">
            <a:avLst/>
          </a:prstGeom>
          <a:noFill/>
          <a:ln/>
        </p:spPr>
        <p:txBody>
          <a:bodyPr wrap="square" lIns="0" tIns="0" rIns="0" bIns="0" rtlCol="0" anchor="t"/>
          <a:lstStyle/>
          <a:p>
            <a:pPr algn="l" indent="0" marL="0">
              <a:lnSpc>
                <a:spcPts val="2600"/>
              </a:lnSpc>
              <a:buNone/>
            </a:pPr>
            <a:r>
              <a:rPr lang="en-US" sz="1600" spc="-33" kern="0" dirty="0">
                <a:solidFill>
                  <a:srgbClr val="E0D6DE"/>
                </a:solidFill>
                <a:latin typeface="Fira Sans" pitchFamily="34" charset="0"/>
                <a:ea typeface="Fira Sans" pitchFamily="34" charset="-122"/>
                <a:cs typeface="Fira Sans" pitchFamily="34" charset="-120"/>
              </a:rPr>
              <a:t>Machine learning and data analysis techniques can uncover patterns in historical flight data, enabling predictive models and insightful visualizations that drive smarter decisions.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67364"/>
            <a:ext cx="5670590" cy="708779"/>
          </a:xfrm>
          <a:prstGeom prst="rect">
            <a:avLst/>
          </a:prstGeom>
          <a:noFill/>
          <a:ln/>
        </p:spPr>
        <p:txBody>
          <a:bodyPr wrap="none" lIns="0" tIns="0" rIns="0" bIns="0" rtlCol="0" anchor="t"/>
          <a:lstStyle/>
          <a:p>
            <a:pPr algn="l" indent="0" marL="0">
              <a:lnSpc>
                <a:spcPts val="5550"/>
              </a:lnSpc>
              <a:buNone/>
            </a:pPr>
            <a:r>
              <a:rPr lang="en-US" sz="4450" spc="-45" kern="0" dirty="0">
                <a:solidFill>
                  <a:srgbClr val="FA95AF"/>
                </a:solidFill>
                <a:latin typeface="Anton" pitchFamily="34" charset="0"/>
                <a:ea typeface="Anton" pitchFamily="34" charset="-122"/>
                <a:cs typeface="Anton" pitchFamily="34" charset="-120"/>
              </a:rPr>
              <a:t>Objectives</a:t>
            </a:r>
            <a:endParaRPr lang="en-US" sz="4450" dirty="0"/>
          </a:p>
        </p:txBody>
      </p:sp>
      <p:sp>
        <p:nvSpPr>
          <p:cNvPr id="3" name="Shape 1"/>
          <p:cNvSpPr/>
          <p:nvPr/>
        </p:nvSpPr>
        <p:spPr>
          <a:xfrm>
            <a:off x="793790" y="3184922"/>
            <a:ext cx="510302" cy="510302"/>
          </a:xfrm>
          <a:prstGeom prst="roundRect">
            <a:avLst>
              <a:gd name="adj" fmla="val 6667"/>
            </a:avLst>
          </a:prstGeom>
          <a:solidFill>
            <a:srgbClr val="3E3E3E"/>
          </a:solidFill>
          <a:ln/>
        </p:spPr>
      </p:sp>
      <p:pic>
        <p:nvPicPr>
          <p:cNvPr id="4" name="Image 0" descr="preencoded.png">    </p:cNvPr>
          <p:cNvPicPr>
            <a:picLocks noChangeAspect="1"/>
          </p:cNvPicPr>
          <p:nvPr/>
        </p:nvPicPr>
        <p:blipFill>
          <a:blip r:embed="rId1"/>
          <a:stretch>
            <a:fillRect/>
          </a:stretch>
        </p:blipFill>
        <p:spPr>
          <a:xfrm>
            <a:off x="878860" y="3227427"/>
            <a:ext cx="340162" cy="425291"/>
          </a:xfrm>
          <a:prstGeom prst="rect">
            <a:avLst/>
          </a:prstGeom>
        </p:spPr>
      </p:pic>
      <p:sp>
        <p:nvSpPr>
          <p:cNvPr id="5" name="Text 2"/>
          <p:cNvSpPr/>
          <p:nvPr/>
        </p:nvSpPr>
        <p:spPr>
          <a:xfrm>
            <a:off x="1530906" y="3184922"/>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Explore</a:t>
            </a:r>
            <a:endParaRPr lang="en-US" sz="2200" dirty="0"/>
          </a:p>
        </p:txBody>
      </p:sp>
      <p:sp>
        <p:nvSpPr>
          <p:cNvPr id="6" name="Text 3"/>
          <p:cNvSpPr/>
          <p:nvPr/>
        </p:nvSpPr>
        <p:spPr>
          <a:xfrm>
            <a:off x="1530906" y="3675340"/>
            <a:ext cx="3459242"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and understand the structure and key components of the flight ticket dataset</a:t>
            </a:r>
            <a:endParaRPr lang="en-US" sz="1750" dirty="0"/>
          </a:p>
        </p:txBody>
      </p:sp>
      <p:sp>
        <p:nvSpPr>
          <p:cNvPr id="7" name="Shape 4"/>
          <p:cNvSpPr/>
          <p:nvPr/>
        </p:nvSpPr>
        <p:spPr>
          <a:xfrm>
            <a:off x="5216962" y="3184922"/>
            <a:ext cx="510302" cy="510302"/>
          </a:xfrm>
          <a:prstGeom prst="roundRect">
            <a:avLst>
              <a:gd name="adj" fmla="val 6667"/>
            </a:avLst>
          </a:prstGeom>
          <a:solidFill>
            <a:srgbClr val="3E3E3E"/>
          </a:solidFill>
          <a:ln/>
        </p:spPr>
      </p:sp>
      <p:pic>
        <p:nvPicPr>
          <p:cNvPr id="8" name="Image 1" descr="preencoded.png">    </p:cNvPr>
          <p:cNvPicPr>
            <a:picLocks noChangeAspect="1"/>
          </p:cNvPicPr>
          <p:nvPr/>
        </p:nvPicPr>
        <p:blipFill>
          <a:blip r:embed="rId2"/>
          <a:stretch>
            <a:fillRect/>
          </a:stretch>
        </p:blipFill>
        <p:spPr>
          <a:xfrm>
            <a:off x="5302032" y="3227427"/>
            <a:ext cx="340162" cy="425291"/>
          </a:xfrm>
          <a:prstGeom prst="rect">
            <a:avLst/>
          </a:prstGeom>
        </p:spPr>
      </p:pic>
      <p:sp>
        <p:nvSpPr>
          <p:cNvPr id="9" name="Text 5"/>
          <p:cNvSpPr/>
          <p:nvPr/>
        </p:nvSpPr>
        <p:spPr>
          <a:xfrm>
            <a:off x="5954078" y="3184922"/>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Identify</a:t>
            </a:r>
            <a:endParaRPr lang="en-US" sz="2200" dirty="0"/>
          </a:p>
        </p:txBody>
      </p:sp>
      <p:sp>
        <p:nvSpPr>
          <p:cNvPr id="10" name="Text 6"/>
          <p:cNvSpPr/>
          <p:nvPr/>
        </p:nvSpPr>
        <p:spPr>
          <a:xfrm>
            <a:off x="5954078" y="3675340"/>
            <a:ext cx="3459242"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major factors affecting flight ticket prices, such as airline, number of stops, and journey duration</a:t>
            </a:r>
            <a:endParaRPr lang="en-US" sz="1750" dirty="0"/>
          </a:p>
        </p:txBody>
      </p:sp>
      <p:sp>
        <p:nvSpPr>
          <p:cNvPr id="11" name="Shape 7"/>
          <p:cNvSpPr/>
          <p:nvPr/>
        </p:nvSpPr>
        <p:spPr>
          <a:xfrm>
            <a:off x="9640133" y="3184922"/>
            <a:ext cx="510302" cy="510302"/>
          </a:xfrm>
          <a:prstGeom prst="roundRect">
            <a:avLst>
              <a:gd name="adj" fmla="val 6667"/>
            </a:avLst>
          </a:prstGeom>
          <a:solidFill>
            <a:srgbClr val="3E3E3E"/>
          </a:solidFill>
          <a:ln/>
        </p:spPr>
      </p:sp>
      <p:pic>
        <p:nvPicPr>
          <p:cNvPr id="12" name="Image 2" descr="preencoded.png">    </p:cNvPr>
          <p:cNvPicPr>
            <a:picLocks noChangeAspect="1"/>
          </p:cNvPicPr>
          <p:nvPr/>
        </p:nvPicPr>
        <p:blipFill>
          <a:blip r:embed="rId3"/>
          <a:stretch>
            <a:fillRect/>
          </a:stretch>
        </p:blipFill>
        <p:spPr>
          <a:xfrm>
            <a:off x="9725204" y="3227427"/>
            <a:ext cx="340162" cy="425291"/>
          </a:xfrm>
          <a:prstGeom prst="rect">
            <a:avLst/>
          </a:prstGeom>
        </p:spPr>
      </p:pic>
      <p:sp>
        <p:nvSpPr>
          <p:cNvPr id="13" name="Text 8"/>
          <p:cNvSpPr/>
          <p:nvPr/>
        </p:nvSpPr>
        <p:spPr>
          <a:xfrm>
            <a:off x="10377249" y="3184922"/>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Visualize</a:t>
            </a:r>
            <a:endParaRPr lang="en-US" sz="2200" dirty="0"/>
          </a:p>
        </p:txBody>
      </p:sp>
      <p:sp>
        <p:nvSpPr>
          <p:cNvPr id="14" name="Text 9"/>
          <p:cNvSpPr/>
          <p:nvPr/>
        </p:nvSpPr>
        <p:spPr>
          <a:xfrm>
            <a:off x="10377249" y="3675340"/>
            <a:ext cx="3459242"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relationships and trends in the data using charts and graphs</a:t>
            </a:r>
            <a:endParaRPr lang="en-US" sz="1750" dirty="0"/>
          </a:p>
        </p:txBody>
      </p:sp>
      <p:sp>
        <p:nvSpPr>
          <p:cNvPr id="15" name="Shape 10"/>
          <p:cNvSpPr/>
          <p:nvPr/>
        </p:nvSpPr>
        <p:spPr>
          <a:xfrm>
            <a:off x="793790" y="5246013"/>
            <a:ext cx="510302" cy="510302"/>
          </a:xfrm>
          <a:prstGeom prst="roundRect">
            <a:avLst>
              <a:gd name="adj" fmla="val 6667"/>
            </a:avLst>
          </a:prstGeom>
          <a:solidFill>
            <a:srgbClr val="3E3E3E"/>
          </a:solidFill>
          <a:ln/>
        </p:spPr>
      </p:sp>
      <p:pic>
        <p:nvPicPr>
          <p:cNvPr id="16" name="Image 3" descr="preencoded.png">    </p:cNvPr>
          <p:cNvPicPr>
            <a:picLocks noChangeAspect="1"/>
          </p:cNvPicPr>
          <p:nvPr/>
        </p:nvPicPr>
        <p:blipFill>
          <a:blip r:embed="rId4"/>
          <a:stretch>
            <a:fillRect/>
          </a:stretch>
        </p:blipFill>
        <p:spPr>
          <a:xfrm>
            <a:off x="878860" y="5288518"/>
            <a:ext cx="340162" cy="425291"/>
          </a:xfrm>
          <a:prstGeom prst="rect">
            <a:avLst/>
          </a:prstGeom>
        </p:spPr>
      </p:pic>
      <p:sp>
        <p:nvSpPr>
          <p:cNvPr id="17" name="Text 11"/>
          <p:cNvSpPr/>
          <p:nvPr/>
        </p:nvSpPr>
        <p:spPr>
          <a:xfrm>
            <a:off x="1530906" y="5246013"/>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Generate insights</a:t>
            </a:r>
            <a:endParaRPr lang="en-US" sz="2200" dirty="0"/>
          </a:p>
        </p:txBody>
      </p:sp>
      <p:sp>
        <p:nvSpPr>
          <p:cNvPr id="18" name="Text 12"/>
          <p:cNvSpPr/>
          <p:nvPr/>
        </p:nvSpPr>
        <p:spPr>
          <a:xfrm>
            <a:off x="1530906" y="5736431"/>
            <a:ext cx="5670947"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to support future model development for price prediction</a:t>
            </a:r>
            <a:endParaRPr lang="en-US" sz="1750" dirty="0"/>
          </a:p>
        </p:txBody>
      </p:sp>
      <p:sp>
        <p:nvSpPr>
          <p:cNvPr id="19" name="Shape 13"/>
          <p:cNvSpPr/>
          <p:nvPr/>
        </p:nvSpPr>
        <p:spPr>
          <a:xfrm>
            <a:off x="7428667" y="5246013"/>
            <a:ext cx="510302" cy="510302"/>
          </a:xfrm>
          <a:prstGeom prst="roundRect">
            <a:avLst>
              <a:gd name="adj" fmla="val 6667"/>
            </a:avLst>
          </a:prstGeom>
          <a:solidFill>
            <a:srgbClr val="3E3E3E"/>
          </a:solidFill>
          <a:ln/>
        </p:spPr>
      </p:sp>
      <p:pic>
        <p:nvPicPr>
          <p:cNvPr id="20" name="Image 4" descr="preencoded.png">    </p:cNvPr>
          <p:cNvPicPr>
            <a:picLocks noChangeAspect="1"/>
          </p:cNvPicPr>
          <p:nvPr/>
        </p:nvPicPr>
        <p:blipFill>
          <a:blip r:embed="rId5"/>
          <a:stretch>
            <a:fillRect/>
          </a:stretch>
        </p:blipFill>
        <p:spPr>
          <a:xfrm>
            <a:off x="7513737" y="5288518"/>
            <a:ext cx="340162" cy="425291"/>
          </a:xfrm>
          <a:prstGeom prst="rect">
            <a:avLst/>
          </a:prstGeom>
        </p:spPr>
      </p:pic>
      <p:sp>
        <p:nvSpPr>
          <p:cNvPr id="21" name="Text 14"/>
          <p:cNvSpPr/>
          <p:nvPr/>
        </p:nvSpPr>
        <p:spPr>
          <a:xfrm>
            <a:off x="8165783" y="5246013"/>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Lay groundwork</a:t>
            </a:r>
            <a:endParaRPr lang="en-US" sz="2200" dirty="0"/>
          </a:p>
        </p:txBody>
      </p:sp>
      <p:sp>
        <p:nvSpPr>
          <p:cNvPr id="22" name="Text 15"/>
          <p:cNvSpPr/>
          <p:nvPr/>
        </p:nvSpPr>
        <p:spPr>
          <a:xfrm>
            <a:off x="8165783" y="5736431"/>
            <a:ext cx="5670947"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for deploying an intelligent airfare suggestion system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26456"/>
          </a:xfrm>
          <a:prstGeom prst="rect">
            <a:avLst/>
          </a:prstGeom>
        </p:spPr>
      </p:pic>
      <p:sp>
        <p:nvSpPr>
          <p:cNvPr id="3" name="Text 0"/>
          <p:cNvSpPr/>
          <p:nvPr/>
        </p:nvSpPr>
        <p:spPr>
          <a:xfrm>
            <a:off x="793790" y="2825472"/>
            <a:ext cx="4252913" cy="531614"/>
          </a:xfrm>
          <a:prstGeom prst="rect">
            <a:avLst/>
          </a:prstGeom>
          <a:noFill/>
          <a:ln/>
        </p:spPr>
        <p:txBody>
          <a:bodyPr wrap="none" lIns="0" tIns="0" rIns="0" bIns="0" rtlCol="0" anchor="t"/>
          <a:lstStyle/>
          <a:p>
            <a:pPr algn="l" indent="0" marL="0">
              <a:lnSpc>
                <a:spcPts val="4150"/>
              </a:lnSpc>
              <a:buNone/>
            </a:pPr>
            <a:r>
              <a:rPr lang="en-US" sz="3300" spc="-33" kern="0" dirty="0">
                <a:solidFill>
                  <a:srgbClr val="FA95AF"/>
                </a:solidFill>
                <a:latin typeface="Anton" pitchFamily="34" charset="0"/>
                <a:ea typeface="Anton" pitchFamily="34" charset="-122"/>
                <a:cs typeface="Anton" pitchFamily="34" charset="-120"/>
              </a:rPr>
              <a:t>Dataset</a:t>
            </a:r>
            <a:endParaRPr lang="en-US" sz="3300" dirty="0"/>
          </a:p>
        </p:txBody>
      </p:sp>
      <p:sp>
        <p:nvSpPr>
          <p:cNvPr id="4" name="Shape 1"/>
          <p:cNvSpPr/>
          <p:nvPr/>
        </p:nvSpPr>
        <p:spPr>
          <a:xfrm>
            <a:off x="793790" y="3612237"/>
            <a:ext cx="6436400" cy="1583888"/>
          </a:xfrm>
          <a:prstGeom prst="roundRect">
            <a:avLst>
              <a:gd name="adj" fmla="val 1611"/>
            </a:avLst>
          </a:prstGeom>
          <a:solidFill>
            <a:srgbClr val="3E3E3E"/>
          </a:solidFill>
          <a:ln/>
        </p:spPr>
      </p:sp>
      <p:sp>
        <p:nvSpPr>
          <p:cNvPr id="5" name="Text 2"/>
          <p:cNvSpPr/>
          <p:nvPr/>
        </p:nvSpPr>
        <p:spPr>
          <a:xfrm>
            <a:off x="963811" y="3782258"/>
            <a:ext cx="2126456" cy="265747"/>
          </a:xfrm>
          <a:prstGeom prst="rect">
            <a:avLst/>
          </a:prstGeom>
          <a:noFill/>
          <a:ln/>
        </p:spPr>
        <p:txBody>
          <a:bodyPr wrap="none" lIns="0" tIns="0" rIns="0" bIns="0" rtlCol="0" anchor="t"/>
          <a:lstStyle/>
          <a:p>
            <a:pPr algn="l" indent="0" marL="0">
              <a:lnSpc>
                <a:spcPts val="2050"/>
              </a:lnSpc>
              <a:buNone/>
            </a:pPr>
            <a:r>
              <a:rPr lang="en-US" sz="1650" spc="-17" kern="0" dirty="0">
                <a:solidFill>
                  <a:srgbClr val="E0D6DE"/>
                </a:solidFill>
                <a:latin typeface="Anton" pitchFamily="34" charset="0"/>
                <a:ea typeface="Anton" pitchFamily="34" charset="-122"/>
                <a:cs typeface="Anton" pitchFamily="34" charset="-120"/>
              </a:rPr>
              <a:t>Source</a:t>
            </a:r>
            <a:endParaRPr lang="en-US" sz="1650" dirty="0"/>
          </a:p>
        </p:txBody>
      </p:sp>
      <p:sp>
        <p:nvSpPr>
          <p:cNvPr id="6" name="Text 3"/>
          <p:cNvSpPr/>
          <p:nvPr/>
        </p:nvSpPr>
        <p:spPr>
          <a:xfrm>
            <a:off x="963811" y="4150042"/>
            <a:ext cx="6096357" cy="272177"/>
          </a:xfrm>
          <a:prstGeom prst="rect">
            <a:avLst/>
          </a:prstGeom>
          <a:noFill/>
          <a:ln/>
        </p:spPr>
        <p:txBody>
          <a:bodyPr wrap="none" lIns="0" tIns="0" rIns="0" bIns="0" rtlCol="0" anchor="t"/>
          <a:lstStyle/>
          <a:p>
            <a:pPr algn="l" indent="0" marL="0">
              <a:lnSpc>
                <a:spcPts val="2100"/>
              </a:lnSpc>
              <a:buNone/>
            </a:pPr>
            <a:r>
              <a:rPr lang="en-US" sz="1300" spc="-27" kern="0" dirty="0">
                <a:solidFill>
                  <a:srgbClr val="E0D6DE"/>
                </a:solidFill>
                <a:latin typeface="Fira Sans" pitchFamily="34" charset="0"/>
                <a:ea typeface="Fira Sans" pitchFamily="34" charset="-122"/>
                <a:cs typeface="Fira Sans" pitchFamily="34" charset="-120"/>
              </a:rPr>
              <a:t>Kaggle – Flight Price Prediction Dataset</a:t>
            </a:r>
            <a:endParaRPr lang="en-US" sz="1300" dirty="0"/>
          </a:p>
        </p:txBody>
      </p:sp>
      <p:sp>
        <p:nvSpPr>
          <p:cNvPr id="7" name="Shape 4"/>
          <p:cNvSpPr/>
          <p:nvPr/>
        </p:nvSpPr>
        <p:spPr>
          <a:xfrm>
            <a:off x="7400211" y="3612237"/>
            <a:ext cx="6436400" cy="1583888"/>
          </a:xfrm>
          <a:prstGeom prst="roundRect">
            <a:avLst>
              <a:gd name="adj" fmla="val 1611"/>
            </a:avLst>
          </a:prstGeom>
          <a:solidFill>
            <a:srgbClr val="3E3E3E"/>
          </a:solidFill>
          <a:ln/>
        </p:spPr>
      </p:sp>
      <p:sp>
        <p:nvSpPr>
          <p:cNvPr id="8" name="Text 5"/>
          <p:cNvSpPr/>
          <p:nvPr/>
        </p:nvSpPr>
        <p:spPr>
          <a:xfrm>
            <a:off x="7570232" y="3782258"/>
            <a:ext cx="2126456" cy="265747"/>
          </a:xfrm>
          <a:prstGeom prst="rect">
            <a:avLst/>
          </a:prstGeom>
          <a:noFill/>
          <a:ln/>
        </p:spPr>
        <p:txBody>
          <a:bodyPr wrap="none" lIns="0" tIns="0" rIns="0" bIns="0" rtlCol="0" anchor="t"/>
          <a:lstStyle/>
          <a:p>
            <a:pPr algn="l" indent="0" marL="0">
              <a:lnSpc>
                <a:spcPts val="2050"/>
              </a:lnSpc>
              <a:buNone/>
            </a:pPr>
            <a:r>
              <a:rPr lang="en-US" sz="1650" spc="-17" kern="0" dirty="0">
                <a:solidFill>
                  <a:srgbClr val="E0D6DE"/>
                </a:solidFill>
                <a:latin typeface="Anton" pitchFamily="34" charset="0"/>
                <a:ea typeface="Anton" pitchFamily="34" charset="-122"/>
                <a:cs typeface="Anton" pitchFamily="34" charset="-120"/>
              </a:rPr>
              <a:t>Size &amp; Features</a:t>
            </a:r>
            <a:endParaRPr lang="en-US" sz="1650" dirty="0"/>
          </a:p>
        </p:txBody>
      </p:sp>
      <p:sp>
        <p:nvSpPr>
          <p:cNvPr id="9" name="Text 6"/>
          <p:cNvSpPr/>
          <p:nvPr/>
        </p:nvSpPr>
        <p:spPr>
          <a:xfrm>
            <a:off x="7570232" y="4150042"/>
            <a:ext cx="6096357" cy="272177"/>
          </a:xfrm>
          <a:prstGeom prst="rect">
            <a:avLst/>
          </a:prstGeom>
          <a:noFill/>
          <a:ln/>
        </p:spPr>
        <p:txBody>
          <a:bodyPr wrap="none" lIns="0" tIns="0" rIns="0" bIns="0" rtlCol="0" anchor="t"/>
          <a:lstStyle/>
          <a:p>
            <a:pPr algn="l" marL="342900" indent="-342900">
              <a:lnSpc>
                <a:spcPts val="2100"/>
              </a:lnSpc>
              <a:buSzPct val="100000"/>
              <a:buChar char="•"/>
            </a:pPr>
            <a:r>
              <a:rPr lang="en-US" sz="1300" spc="-27" kern="0" dirty="0">
                <a:solidFill>
                  <a:srgbClr val="E0D6DE"/>
                </a:solidFill>
                <a:latin typeface="Fira Sans" pitchFamily="34" charset="0"/>
                <a:ea typeface="Fira Sans" pitchFamily="34" charset="-122"/>
                <a:cs typeface="Fira Sans" pitchFamily="34" charset="-120"/>
              </a:rPr>
              <a:t>~10,000 records</a:t>
            </a:r>
            <a:endParaRPr lang="en-US" sz="1300" dirty="0"/>
          </a:p>
        </p:txBody>
      </p:sp>
      <p:sp>
        <p:nvSpPr>
          <p:cNvPr id="10" name="Text 7"/>
          <p:cNvSpPr/>
          <p:nvPr/>
        </p:nvSpPr>
        <p:spPr>
          <a:xfrm>
            <a:off x="7570232" y="4481751"/>
            <a:ext cx="6096357" cy="544354"/>
          </a:xfrm>
          <a:prstGeom prst="rect">
            <a:avLst/>
          </a:prstGeom>
          <a:noFill/>
          <a:ln/>
        </p:spPr>
        <p:txBody>
          <a:bodyPr wrap="square" lIns="0" tIns="0" rIns="0" bIns="0" rtlCol="0" anchor="t"/>
          <a:lstStyle/>
          <a:p>
            <a:pPr algn="l" marL="342900" indent="-342900">
              <a:lnSpc>
                <a:spcPts val="2100"/>
              </a:lnSpc>
              <a:buSzPct val="100000"/>
              <a:buChar char="•"/>
            </a:pPr>
            <a:r>
              <a:rPr lang="en-US" sz="1300" spc="-27" kern="0" dirty="0">
                <a:solidFill>
                  <a:srgbClr val="E0D6DE"/>
                </a:solidFill>
                <a:latin typeface="Fira Sans" pitchFamily="34" charset="0"/>
                <a:ea typeface="Fira Sans" pitchFamily="34" charset="-122"/>
                <a:cs typeface="Fira Sans" pitchFamily="34" charset="-120"/>
              </a:rPr>
              <a:t>Key features: </a:t>
            </a:r>
            <a:pPr algn="l" indent="0" marL="0">
              <a:lnSpc>
                <a:spcPts val="2100"/>
              </a:lnSpc>
              <a:buNone/>
            </a:pPr>
            <a:r>
              <a:rPr lang="en-US" sz="1300" i="1" spc="-27" kern="0" dirty="0">
                <a:solidFill>
                  <a:srgbClr val="E0D6DE"/>
                </a:solidFill>
                <a:latin typeface="Fira Sans" pitchFamily="34" charset="0"/>
                <a:ea typeface="Fira Sans" pitchFamily="34" charset="-122"/>
                <a:cs typeface="Fira Sans" pitchFamily="34" charset="-120"/>
              </a:rPr>
              <a:t>Airline, Source, Destination, Route, Duration, Total_Stops, Additional_Info, Price</a:t>
            </a:r>
            <a:endParaRPr lang="en-US" sz="1300" dirty="0"/>
          </a:p>
        </p:txBody>
      </p:sp>
      <p:sp>
        <p:nvSpPr>
          <p:cNvPr id="11" name="Shape 8"/>
          <p:cNvSpPr/>
          <p:nvPr/>
        </p:nvSpPr>
        <p:spPr>
          <a:xfrm>
            <a:off x="793790" y="5366147"/>
            <a:ext cx="6436400" cy="1643420"/>
          </a:xfrm>
          <a:prstGeom prst="roundRect">
            <a:avLst>
              <a:gd name="adj" fmla="val 1553"/>
            </a:avLst>
          </a:prstGeom>
          <a:solidFill>
            <a:srgbClr val="3E3E3E"/>
          </a:solidFill>
          <a:ln/>
        </p:spPr>
      </p:sp>
      <p:sp>
        <p:nvSpPr>
          <p:cNvPr id="12" name="Text 9"/>
          <p:cNvSpPr/>
          <p:nvPr/>
        </p:nvSpPr>
        <p:spPr>
          <a:xfrm>
            <a:off x="963811" y="5536168"/>
            <a:ext cx="2126456" cy="265747"/>
          </a:xfrm>
          <a:prstGeom prst="rect">
            <a:avLst/>
          </a:prstGeom>
          <a:noFill/>
          <a:ln/>
        </p:spPr>
        <p:txBody>
          <a:bodyPr wrap="none" lIns="0" tIns="0" rIns="0" bIns="0" rtlCol="0" anchor="t"/>
          <a:lstStyle/>
          <a:p>
            <a:pPr algn="l" indent="0" marL="0">
              <a:lnSpc>
                <a:spcPts val="2050"/>
              </a:lnSpc>
              <a:buNone/>
            </a:pPr>
            <a:r>
              <a:rPr lang="en-US" sz="1650" spc="-17" kern="0" dirty="0">
                <a:solidFill>
                  <a:srgbClr val="E0D6DE"/>
                </a:solidFill>
                <a:latin typeface="Anton" pitchFamily="34" charset="0"/>
                <a:ea typeface="Anton" pitchFamily="34" charset="-122"/>
                <a:cs typeface="Anton" pitchFamily="34" charset="-120"/>
              </a:rPr>
              <a:t>Data Type</a:t>
            </a:r>
            <a:endParaRPr lang="en-US" sz="1650" dirty="0"/>
          </a:p>
        </p:txBody>
      </p:sp>
      <p:sp>
        <p:nvSpPr>
          <p:cNvPr id="13" name="Text 10"/>
          <p:cNvSpPr/>
          <p:nvPr/>
        </p:nvSpPr>
        <p:spPr>
          <a:xfrm>
            <a:off x="963811" y="5903952"/>
            <a:ext cx="6096357" cy="272177"/>
          </a:xfrm>
          <a:prstGeom prst="rect">
            <a:avLst/>
          </a:prstGeom>
          <a:noFill/>
          <a:ln/>
        </p:spPr>
        <p:txBody>
          <a:bodyPr wrap="none" lIns="0" tIns="0" rIns="0" bIns="0" rtlCol="0" anchor="t"/>
          <a:lstStyle/>
          <a:p>
            <a:pPr algn="l" indent="0" marL="0">
              <a:lnSpc>
                <a:spcPts val="2100"/>
              </a:lnSpc>
              <a:buNone/>
            </a:pPr>
            <a:r>
              <a:rPr lang="en-US" sz="1300" spc="-27" kern="0" dirty="0">
                <a:solidFill>
                  <a:srgbClr val="E0D6DE"/>
                </a:solidFill>
                <a:latin typeface="Fira Sans" pitchFamily="34" charset="0"/>
                <a:ea typeface="Fira Sans" pitchFamily="34" charset="-122"/>
                <a:cs typeface="Fira Sans" pitchFamily="34" charset="-120"/>
              </a:rPr>
              <a:t>Structured (Tabular Data)</a:t>
            </a:r>
            <a:endParaRPr lang="en-US" sz="1300" dirty="0"/>
          </a:p>
        </p:txBody>
      </p:sp>
      <p:sp>
        <p:nvSpPr>
          <p:cNvPr id="14" name="Shape 11"/>
          <p:cNvSpPr/>
          <p:nvPr/>
        </p:nvSpPr>
        <p:spPr>
          <a:xfrm>
            <a:off x="7400211" y="5366147"/>
            <a:ext cx="6436400" cy="1643420"/>
          </a:xfrm>
          <a:prstGeom prst="roundRect">
            <a:avLst>
              <a:gd name="adj" fmla="val 1553"/>
            </a:avLst>
          </a:prstGeom>
          <a:solidFill>
            <a:srgbClr val="3E3E3E"/>
          </a:solidFill>
          <a:ln/>
        </p:spPr>
      </p:sp>
      <p:sp>
        <p:nvSpPr>
          <p:cNvPr id="15" name="Text 12"/>
          <p:cNvSpPr/>
          <p:nvPr/>
        </p:nvSpPr>
        <p:spPr>
          <a:xfrm>
            <a:off x="7570232" y="5536168"/>
            <a:ext cx="2126456" cy="265747"/>
          </a:xfrm>
          <a:prstGeom prst="rect">
            <a:avLst/>
          </a:prstGeom>
          <a:noFill/>
          <a:ln/>
        </p:spPr>
        <p:txBody>
          <a:bodyPr wrap="none" lIns="0" tIns="0" rIns="0" bIns="0" rtlCol="0" anchor="t"/>
          <a:lstStyle/>
          <a:p>
            <a:pPr algn="l" indent="0" marL="0">
              <a:lnSpc>
                <a:spcPts val="2050"/>
              </a:lnSpc>
              <a:buNone/>
            </a:pPr>
            <a:r>
              <a:rPr lang="en-US" sz="1650" spc="-17" kern="0" dirty="0">
                <a:solidFill>
                  <a:srgbClr val="E0D6DE"/>
                </a:solidFill>
                <a:latin typeface="Anton" pitchFamily="34" charset="0"/>
                <a:ea typeface="Anton" pitchFamily="34" charset="-122"/>
                <a:cs typeface="Anton" pitchFamily="34" charset="-120"/>
              </a:rPr>
              <a:t>Challenges</a:t>
            </a:r>
            <a:endParaRPr lang="en-US" sz="1650" dirty="0"/>
          </a:p>
        </p:txBody>
      </p:sp>
      <p:sp>
        <p:nvSpPr>
          <p:cNvPr id="16" name="Text 13"/>
          <p:cNvSpPr/>
          <p:nvPr/>
        </p:nvSpPr>
        <p:spPr>
          <a:xfrm>
            <a:off x="7570232" y="5903952"/>
            <a:ext cx="6096357" cy="272177"/>
          </a:xfrm>
          <a:prstGeom prst="rect">
            <a:avLst/>
          </a:prstGeom>
          <a:noFill/>
          <a:ln/>
        </p:spPr>
        <p:txBody>
          <a:bodyPr wrap="none" lIns="0" tIns="0" rIns="0" bIns="0" rtlCol="0" anchor="t"/>
          <a:lstStyle/>
          <a:p>
            <a:pPr algn="l" marL="342900" indent="-342900">
              <a:lnSpc>
                <a:spcPts val="2100"/>
              </a:lnSpc>
              <a:buSzPct val="100000"/>
              <a:buChar char="•"/>
            </a:pPr>
            <a:r>
              <a:rPr lang="en-US" sz="1300" spc="-27" kern="0" dirty="0">
                <a:solidFill>
                  <a:srgbClr val="E0D6DE"/>
                </a:solidFill>
                <a:latin typeface="Fira Sans" pitchFamily="34" charset="0"/>
                <a:ea typeface="Fira Sans" pitchFamily="34" charset="-122"/>
                <a:cs typeface="Fira Sans" pitchFamily="34" charset="-120"/>
              </a:rPr>
              <a:t>Missing values in </a:t>
            </a:r>
            <a:pPr algn="l" indent="0" marL="0">
              <a:lnSpc>
                <a:spcPts val="2100"/>
              </a:lnSpc>
              <a:buNone/>
            </a:pPr>
            <a:r>
              <a:rPr lang="en-US" sz="1300" i="1" spc="-27" kern="0" dirty="0">
                <a:solidFill>
                  <a:srgbClr val="E0D6DE"/>
                </a:solidFill>
                <a:latin typeface="Fira Sans" pitchFamily="34" charset="0"/>
                <a:ea typeface="Fira Sans" pitchFamily="34" charset="-122"/>
                <a:cs typeface="Fira Sans" pitchFamily="34" charset="-120"/>
              </a:rPr>
              <a:t>Route</a:t>
            </a:r>
            <a:pPr algn="l" indent="0" marL="0">
              <a:lnSpc>
                <a:spcPts val="2100"/>
              </a:lnSpc>
              <a:buNone/>
            </a:pPr>
            <a:r>
              <a:rPr lang="en-US" sz="1300" spc="-27" kern="0" dirty="0">
                <a:solidFill>
                  <a:srgbClr val="E0D6DE"/>
                </a:solidFill>
                <a:latin typeface="Fira Sans" pitchFamily="34" charset="0"/>
                <a:ea typeface="Fira Sans" pitchFamily="34" charset="-122"/>
                <a:cs typeface="Fira Sans" pitchFamily="34" charset="-120"/>
              </a:rPr>
              <a:t> and </a:t>
            </a:r>
            <a:pPr algn="l" indent="0" marL="0">
              <a:lnSpc>
                <a:spcPts val="2100"/>
              </a:lnSpc>
              <a:buNone/>
            </a:pPr>
            <a:r>
              <a:rPr lang="en-US" sz="1300" i="1" spc="-27" kern="0" dirty="0">
                <a:solidFill>
                  <a:srgbClr val="E0D6DE"/>
                </a:solidFill>
                <a:latin typeface="Fira Sans" pitchFamily="34" charset="0"/>
                <a:ea typeface="Fira Sans" pitchFamily="34" charset="-122"/>
                <a:cs typeface="Fira Sans" pitchFamily="34" charset="-120"/>
              </a:rPr>
              <a:t>Total_Stops</a:t>
            </a:r>
            <a:endParaRPr lang="en-US" sz="1300" dirty="0"/>
          </a:p>
        </p:txBody>
      </p:sp>
      <p:sp>
        <p:nvSpPr>
          <p:cNvPr id="17" name="Text 14"/>
          <p:cNvSpPr/>
          <p:nvPr/>
        </p:nvSpPr>
        <p:spPr>
          <a:xfrm>
            <a:off x="7570232" y="6235660"/>
            <a:ext cx="6096357" cy="272177"/>
          </a:xfrm>
          <a:prstGeom prst="rect">
            <a:avLst/>
          </a:prstGeom>
          <a:noFill/>
          <a:ln/>
        </p:spPr>
        <p:txBody>
          <a:bodyPr wrap="none" lIns="0" tIns="0" rIns="0" bIns="0" rtlCol="0" anchor="t"/>
          <a:lstStyle/>
          <a:p>
            <a:pPr algn="l" marL="342900" indent="-342900">
              <a:lnSpc>
                <a:spcPts val="2100"/>
              </a:lnSpc>
              <a:buSzPct val="100000"/>
              <a:buChar char="•"/>
            </a:pPr>
            <a:r>
              <a:rPr lang="en-US" sz="1300" spc="-27" kern="0" dirty="0">
                <a:solidFill>
                  <a:srgbClr val="E0D6DE"/>
                </a:solidFill>
                <a:latin typeface="Fira Sans" pitchFamily="34" charset="0"/>
                <a:ea typeface="Fira Sans" pitchFamily="34" charset="-122"/>
                <a:cs typeface="Fira Sans" pitchFamily="34" charset="-120"/>
              </a:rPr>
              <a:t>Duration values had inconsistent formats (e.g., missing hour/minute)</a:t>
            </a:r>
            <a:endParaRPr lang="en-US" sz="1300" dirty="0"/>
          </a:p>
        </p:txBody>
      </p:sp>
      <p:sp>
        <p:nvSpPr>
          <p:cNvPr id="18" name="Text 15"/>
          <p:cNvSpPr/>
          <p:nvPr/>
        </p:nvSpPr>
        <p:spPr>
          <a:xfrm>
            <a:off x="7570232" y="6567368"/>
            <a:ext cx="6096357" cy="272177"/>
          </a:xfrm>
          <a:prstGeom prst="rect">
            <a:avLst/>
          </a:prstGeom>
          <a:noFill/>
          <a:ln/>
        </p:spPr>
        <p:txBody>
          <a:bodyPr wrap="none" lIns="0" tIns="0" rIns="0" bIns="0" rtlCol="0" anchor="t"/>
          <a:lstStyle/>
          <a:p>
            <a:pPr algn="l" marL="342900" indent="-342900">
              <a:lnSpc>
                <a:spcPts val="2100"/>
              </a:lnSpc>
              <a:buSzPct val="100000"/>
              <a:buChar char="•"/>
            </a:pPr>
            <a:r>
              <a:rPr lang="en-US" sz="1300" spc="-27" kern="0" dirty="0">
                <a:solidFill>
                  <a:srgbClr val="E0D6DE"/>
                </a:solidFill>
                <a:latin typeface="Fira Sans" pitchFamily="34" charset="0"/>
                <a:ea typeface="Fira Sans" pitchFamily="34" charset="-122"/>
                <a:cs typeface="Fira Sans" pitchFamily="34" charset="-120"/>
              </a:rPr>
              <a:t>Categorical variables needed encoding</a:t>
            </a:r>
            <a:endParaRPr lang="en-US" sz="1300" dirty="0"/>
          </a:p>
        </p:txBody>
      </p:sp>
      <p:sp>
        <p:nvSpPr>
          <p:cNvPr id="19" name="Text 16"/>
          <p:cNvSpPr/>
          <p:nvPr/>
        </p:nvSpPr>
        <p:spPr>
          <a:xfrm>
            <a:off x="793790" y="7264718"/>
            <a:ext cx="2126456" cy="265747"/>
          </a:xfrm>
          <a:prstGeom prst="rect">
            <a:avLst/>
          </a:prstGeom>
          <a:noFill/>
          <a:ln/>
        </p:spPr>
        <p:txBody>
          <a:bodyPr wrap="none" lIns="0" tIns="0" rIns="0" bIns="0" rtlCol="0" anchor="t"/>
          <a:lstStyle/>
          <a:p>
            <a:pPr algn="l" indent="0" marL="0">
              <a:lnSpc>
                <a:spcPts val="2050"/>
              </a:lnSpc>
              <a:buNone/>
            </a:pPr>
            <a:r>
              <a:rPr lang="en-US" sz="1650" spc="-17" kern="0" dirty="0">
                <a:solidFill>
                  <a:srgbClr val="FA95AF"/>
                </a:solidFill>
                <a:latin typeface="Anton" pitchFamily="34" charset="0"/>
                <a:ea typeface="Anton" pitchFamily="34" charset="-122"/>
                <a:cs typeface="Anton" pitchFamily="34" charset="-120"/>
              </a:rPr>
              <a:t>Sample Features: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60809"/>
            <a:ext cx="4536519" cy="566976"/>
          </a:xfrm>
          <a:prstGeom prst="rect">
            <a:avLst/>
          </a:prstGeom>
          <a:noFill/>
          <a:ln/>
        </p:spPr>
        <p:txBody>
          <a:bodyPr wrap="none" lIns="0" tIns="0" rIns="0" bIns="0" rtlCol="0" anchor="t"/>
          <a:lstStyle/>
          <a:p>
            <a:pPr algn="l" indent="0" marL="0">
              <a:lnSpc>
                <a:spcPts val="4450"/>
              </a:lnSpc>
              <a:buNone/>
            </a:pPr>
            <a:r>
              <a:rPr lang="en-US" sz="3550" spc="-36" kern="0" dirty="0">
                <a:solidFill>
                  <a:srgbClr val="FA95AF"/>
                </a:solidFill>
                <a:latin typeface="Anton" pitchFamily="34" charset="0"/>
                <a:ea typeface="Anton" pitchFamily="34" charset="-122"/>
                <a:cs typeface="Anton" pitchFamily="34" charset="-120"/>
              </a:rPr>
              <a:t>Methodology</a:t>
            </a:r>
            <a:endParaRPr lang="en-US" sz="3550" dirty="0"/>
          </a:p>
        </p:txBody>
      </p:sp>
      <p:sp>
        <p:nvSpPr>
          <p:cNvPr id="4" name="Shape 1"/>
          <p:cNvSpPr/>
          <p:nvPr/>
        </p:nvSpPr>
        <p:spPr>
          <a:xfrm>
            <a:off x="6280190" y="1599962"/>
            <a:ext cx="136088" cy="1036320"/>
          </a:xfrm>
          <a:prstGeom prst="roundRect">
            <a:avLst>
              <a:gd name="adj" fmla="val 20001"/>
            </a:avLst>
          </a:prstGeom>
          <a:solidFill>
            <a:srgbClr val="3E3E3E"/>
          </a:solidFill>
          <a:ln/>
        </p:spPr>
      </p:sp>
      <p:sp>
        <p:nvSpPr>
          <p:cNvPr id="5" name="Text 2"/>
          <p:cNvSpPr/>
          <p:nvPr/>
        </p:nvSpPr>
        <p:spPr>
          <a:xfrm>
            <a:off x="6688455" y="1599962"/>
            <a:ext cx="2268260" cy="283488"/>
          </a:xfrm>
          <a:prstGeom prst="rect">
            <a:avLst/>
          </a:prstGeom>
          <a:noFill/>
          <a:ln/>
        </p:spPr>
        <p:txBody>
          <a:bodyPr wrap="none" lIns="0" tIns="0" rIns="0" bIns="0" rtlCol="0" anchor="t"/>
          <a:lstStyle/>
          <a:p>
            <a:pPr algn="l" indent="0" marL="0">
              <a:lnSpc>
                <a:spcPts val="2200"/>
              </a:lnSpc>
              <a:buNone/>
            </a:pPr>
            <a:r>
              <a:rPr lang="en-US" sz="1750" spc="-18" kern="0" dirty="0">
                <a:solidFill>
                  <a:srgbClr val="E0D6DE"/>
                </a:solidFill>
                <a:latin typeface="Anton" pitchFamily="34" charset="0"/>
                <a:ea typeface="Anton" pitchFamily="34" charset="-122"/>
                <a:cs typeface="Anton" pitchFamily="34" charset="-120"/>
              </a:rPr>
              <a:t>Data Cleaning</a:t>
            </a:r>
            <a:endParaRPr lang="en-US" sz="1750" dirty="0"/>
          </a:p>
        </p:txBody>
      </p:sp>
      <p:sp>
        <p:nvSpPr>
          <p:cNvPr id="6" name="Text 3"/>
          <p:cNvSpPr/>
          <p:nvPr/>
        </p:nvSpPr>
        <p:spPr>
          <a:xfrm>
            <a:off x="6688455" y="1992273"/>
            <a:ext cx="7148155" cy="290274"/>
          </a:xfrm>
          <a:prstGeom prst="rect">
            <a:avLst/>
          </a:prstGeom>
          <a:noFill/>
          <a:ln/>
        </p:spPr>
        <p:txBody>
          <a:bodyPr wrap="none" lIns="0" tIns="0" rIns="0" bIns="0" rtlCol="0" anchor="t"/>
          <a:lstStyle/>
          <a:p>
            <a:pPr algn="l" marL="342900" indent="-342900">
              <a:lnSpc>
                <a:spcPts val="2250"/>
              </a:lnSpc>
              <a:buSzPct val="100000"/>
              <a:buChar char="•"/>
            </a:pPr>
            <a:r>
              <a:rPr lang="en-US" sz="1400" spc="-29" kern="0" dirty="0">
                <a:solidFill>
                  <a:srgbClr val="E0D6DE"/>
                </a:solidFill>
                <a:latin typeface="Fira Sans" pitchFamily="34" charset="0"/>
                <a:ea typeface="Fira Sans" pitchFamily="34" charset="-122"/>
                <a:cs typeface="Fira Sans" pitchFamily="34" charset="-120"/>
              </a:rPr>
              <a:t>Handled missing values in </a:t>
            </a:r>
            <a:pPr algn="l" indent="0" marL="0">
              <a:lnSpc>
                <a:spcPts val="2250"/>
              </a:lnSpc>
              <a:buNone/>
            </a:pPr>
            <a:r>
              <a:rPr lang="en-US" sz="1400" i="1" spc="-29" kern="0" dirty="0">
                <a:solidFill>
                  <a:srgbClr val="E0D6DE"/>
                </a:solidFill>
                <a:latin typeface="Fira Sans" pitchFamily="34" charset="0"/>
                <a:ea typeface="Fira Sans" pitchFamily="34" charset="-122"/>
                <a:cs typeface="Fira Sans" pitchFamily="34" charset="-120"/>
              </a:rPr>
              <a:t>Route</a:t>
            </a:r>
            <a:pPr algn="l" indent="0" marL="0">
              <a:lnSpc>
                <a:spcPts val="2250"/>
              </a:lnSpc>
              <a:buNone/>
            </a:pPr>
            <a:r>
              <a:rPr lang="en-US" sz="1400" spc="-29" kern="0" dirty="0">
                <a:solidFill>
                  <a:srgbClr val="E0D6DE"/>
                </a:solidFill>
                <a:latin typeface="Fira Sans" pitchFamily="34" charset="0"/>
                <a:ea typeface="Fira Sans" pitchFamily="34" charset="-122"/>
                <a:cs typeface="Fira Sans" pitchFamily="34" charset="-120"/>
              </a:rPr>
              <a:t> and </a:t>
            </a:r>
            <a:pPr algn="l" indent="0" marL="0">
              <a:lnSpc>
                <a:spcPts val="2250"/>
              </a:lnSpc>
              <a:buNone/>
            </a:pPr>
            <a:r>
              <a:rPr lang="en-US" sz="1400" i="1" spc="-29" kern="0" dirty="0">
                <a:solidFill>
                  <a:srgbClr val="E0D6DE"/>
                </a:solidFill>
                <a:latin typeface="Fira Sans" pitchFamily="34" charset="0"/>
                <a:ea typeface="Fira Sans" pitchFamily="34" charset="-122"/>
                <a:cs typeface="Fira Sans" pitchFamily="34" charset="-120"/>
              </a:rPr>
              <a:t>Total_Stops</a:t>
            </a:r>
            <a:endParaRPr lang="en-US" sz="1400" dirty="0"/>
          </a:p>
        </p:txBody>
      </p:sp>
      <p:sp>
        <p:nvSpPr>
          <p:cNvPr id="7" name="Text 4"/>
          <p:cNvSpPr/>
          <p:nvPr/>
        </p:nvSpPr>
        <p:spPr>
          <a:xfrm>
            <a:off x="6688455" y="2346008"/>
            <a:ext cx="7148155" cy="290274"/>
          </a:xfrm>
          <a:prstGeom prst="rect">
            <a:avLst/>
          </a:prstGeom>
          <a:noFill/>
          <a:ln/>
        </p:spPr>
        <p:txBody>
          <a:bodyPr wrap="none" lIns="0" tIns="0" rIns="0" bIns="0" rtlCol="0" anchor="t"/>
          <a:lstStyle/>
          <a:p>
            <a:pPr algn="l" marL="342900" indent="-342900">
              <a:lnSpc>
                <a:spcPts val="2250"/>
              </a:lnSpc>
              <a:buSzPct val="100000"/>
              <a:buChar char="•"/>
            </a:pPr>
            <a:r>
              <a:rPr lang="en-US" sz="1400" spc="-29" kern="0" dirty="0">
                <a:solidFill>
                  <a:srgbClr val="E0D6DE"/>
                </a:solidFill>
                <a:latin typeface="Fira Sans" pitchFamily="34" charset="0"/>
                <a:ea typeface="Fira Sans" pitchFamily="34" charset="-122"/>
                <a:cs typeface="Fira Sans" pitchFamily="34" charset="-120"/>
              </a:rPr>
              <a:t>Standardized inconsistent </a:t>
            </a:r>
            <a:pPr algn="l" indent="0" marL="0">
              <a:lnSpc>
                <a:spcPts val="2250"/>
              </a:lnSpc>
              <a:buNone/>
            </a:pPr>
            <a:r>
              <a:rPr lang="en-US" sz="1400" i="1" spc="-29" kern="0" dirty="0">
                <a:solidFill>
                  <a:srgbClr val="E0D6DE"/>
                </a:solidFill>
                <a:latin typeface="Fira Sans" pitchFamily="34" charset="0"/>
                <a:ea typeface="Fira Sans" pitchFamily="34" charset="-122"/>
                <a:cs typeface="Fira Sans" pitchFamily="34" charset="-120"/>
              </a:rPr>
              <a:t>Duration</a:t>
            </a:r>
            <a:pPr algn="l" indent="0" marL="0">
              <a:lnSpc>
                <a:spcPts val="2250"/>
              </a:lnSpc>
              <a:buNone/>
            </a:pPr>
            <a:r>
              <a:rPr lang="en-US" sz="1400" spc="-29" kern="0" dirty="0">
                <a:solidFill>
                  <a:srgbClr val="E0D6DE"/>
                </a:solidFill>
                <a:latin typeface="Fira Sans" pitchFamily="34" charset="0"/>
                <a:ea typeface="Fira Sans" pitchFamily="34" charset="-122"/>
                <a:cs typeface="Fira Sans" pitchFamily="34" charset="-120"/>
              </a:rPr>
              <a:t> entries (e.g., added missing hours or minutes)</a:t>
            </a:r>
            <a:endParaRPr lang="en-US" sz="1400" dirty="0"/>
          </a:p>
        </p:txBody>
      </p:sp>
      <p:sp>
        <p:nvSpPr>
          <p:cNvPr id="8" name="Shape 5"/>
          <p:cNvSpPr/>
          <p:nvPr/>
        </p:nvSpPr>
        <p:spPr>
          <a:xfrm>
            <a:off x="6552367" y="2817733"/>
            <a:ext cx="136088" cy="1680329"/>
          </a:xfrm>
          <a:prstGeom prst="roundRect">
            <a:avLst>
              <a:gd name="adj" fmla="val 20001"/>
            </a:avLst>
          </a:prstGeom>
          <a:solidFill>
            <a:srgbClr val="3E3E3E"/>
          </a:solidFill>
          <a:ln/>
        </p:spPr>
      </p:sp>
      <p:sp>
        <p:nvSpPr>
          <p:cNvPr id="9" name="Text 6"/>
          <p:cNvSpPr/>
          <p:nvPr/>
        </p:nvSpPr>
        <p:spPr>
          <a:xfrm>
            <a:off x="6960632" y="2817733"/>
            <a:ext cx="2268260" cy="283488"/>
          </a:xfrm>
          <a:prstGeom prst="rect">
            <a:avLst/>
          </a:prstGeom>
          <a:noFill/>
          <a:ln/>
        </p:spPr>
        <p:txBody>
          <a:bodyPr wrap="none" lIns="0" tIns="0" rIns="0" bIns="0" rtlCol="0" anchor="t"/>
          <a:lstStyle/>
          <a:p>
            <a:pPr algn="l" indent="0" marL="0">
              <a:lnSpc>
                <a:spcPts val="2200"/>
              </a:lnSpc>
              <a:buNone/>
            </a:pPr>
            <a:r>
              <a:rPr lang="en-US" sz="1750" spc="-18" kern="0" dirty="0">
                <a:solidFill>
                  <a:srgbClr val="E0D6DE"/>
                </a:solidFill>
                <a:latin typeface="Anton" pitchFamily="34" charset="0"/>
                <a:ea typeface="Anton" pitchFamily="34" charset="-122"/>
                <a:cs typeface="Anton" pitchFamily="34" charset="-120"/>
              </a:rPr>
              <a:t>Feature Engineering</a:t>
            </a:r>
            <a:endParaRPr lang="en-US" sz="1750" dirty="0"/>
          </a:p>
        </p:txBody>
      </p:sp>
      <p:sp>
        <p:nvSpPr>
          <p:cNvPr id="10" name="Text 7"/>
          <p:cNvSpPr/>
          <p:nvPr/>
        </p:nvSpPr>
        <p:spPr>
          <a:xfrm>
            <a:off x="6960632" y="3210044"/>
            <a:ext cx="6875978" cy="290274"/>
          </a:xfrm>
          <a:prstGeom prst="rect">
            <a:avLst/>
          </a:prstGeom>
          <a:noFill/>
          <a:ln/>
        </p:spPr>
        <p:txBody>
          <a:bodyPr wrap="none" lIns="0" tIns="0" rIns="0" bIns="0" rtlCol="0" anchor="t"/>
          <a:lstStyle/>
          <a:p>
            <a:pPr algn="l" marL="342900" indent="-342900">
              <a:lnSpc>
                <a:spcPts val="2250"/>
              </a:lnSpc>
              <a:buSzPct val="100000"/>
              <a:buChar char="•"/>
            </a:pPr>
            <a:r>
              <a:rPr lang="en-US" sz="1400" spc="-29" kern="0" dirty="0">
                <a:solidFill>
                  <a:srgbClr val="E0D6DE"/>
                </a:solidFill>
                <a:latin typeface="Fira Sans" pitchFamily="34" charset="0"/>
                <a:ea typeface="Fira Sans" pitchFamily="34" charset="-122"/>
                <a:cs typeface="Fira Sans" pitchFamily="34" charset="-120"/>
              </a:rPr>
              <a:t>Extracted day, month from </a:t>
            </a:r>
            <a:pPr algn="l" indent="0" marL="0">
              <a:lnSpc>
                <a:spcPts val="2250"/>
              </a:lnSpc>
              <a:buNone/>
            </a:pPr>
            <a:r>
              <a:rPr lang="en-US" sz="1400" i="1" spc="-29" kern="0" dirty="0">
                <a:solidFill>
                  <a:srgbClr val="E0D6DE"/>
                </a:solidFill>
                <a:latin typeface="Fira Sans" pitchFamily="34" charset="0"/>
                <a:ea typeface="Fira Sans" pitchFamily="34" charset="-122"/>
                <a:cs typeface="Fira Sans" pitchFamily="34" charset="-120"/>
              </a:rPr>
              <a:t>Date_of_Journey</a:t>
            </a:r>
            <a:endParaRPr lang="en-US" sz="1400" dirty="0"/>
          </a:p>
        </p:txBody>
      </p:sp>
      <p:sp>
        <p:nvSpPr>
          <p:cNvPr id="11" name="Text 8"/>
          <p:cNvSpPr/>
          <p:nvPr/>
        </p:nvSpPr>
        <p:spPr>
          <a:xfrm>
            <a:off x="6960632" y="3563779"/>
            <a:ext cx="6875978" cy="580549"/>
          </a:xfrm>
          <a:prstGeom prst="rect">
            <a:avLst/>
          </a:prstGeom>
          <a:noFill/>
          <a:ln/>
        </p:spPr>
        <p:txBody>
          <a:bodyPr wrap="square" lIns="0" tIns="0" rIns="0" bIns="0" rtlCol="0" anchor="t"/>
          <a:lstStyle/>
          <a:p>
            <a:pPr algn="l" marL="342900" indent="-342900">
              <a:lnSpc>
                <a:spcPts val="2250"/>
              </a:lnSpc>
              <a:buSzPct val="100000"/>
              <a:buChar char="•"/>
            </a:pPr>
            <a:r>
              <a:rPr lang="en-US" sz="1400" spc="-29" kern="0" dirty="0">
                <a:solidFill>
                  <a:srgbClr val="E0D6DE"/>
                </a:solidFill>
                <a:latin typeface="Fira Sans" pitchFamily="34" charset="0"/>
                <a:ea typeface="Fira Sans" pitchFamily="34" charset="-122"/>
                <a:cs typeface="Fira Sans" pitchFamily="34" charset="-120"/>
              </a:rPr>
              <a:t>Converted categorical variables (Airline, Source, Destination, etc.) using Label/One-Hot Encoding</a:t>
            </a:r>
            <a:endParaRPr lang="en-US" sz="1400" dirty="0"/>
          </a:p>
        </p:txBody>
      </p:sp>
      <p:sp>
        <p:nvSpPr>
          <p:cNvPr id="12" name="Text 9"/>
          <p:cNvSpPr/>
          <p:nvPr/>
        </p:nvSpPr>
        <p:spPr>
          <a:xfrm>
            <a:off x="6960632" y="4207788"/>
            <a:ext cx="6875978" cy="290274"/>
          </a:xfrm>
          <a:prstGeom prst="rect">
            <a:avLst/>
          </a:prstGeom>
          <a:noFill/>
          <a:ln/>
        </p:spPr>
        <p:txBody>
          <a:bodyPr wrap="none" lIns="0" tIns="0" rIns="0" bIns="0" rtlCol="0" anchor="t"/>
          <a:lstStyle/>
          <a:p>
            <a:pPr algn="l" marL="342900" indent="-342900">
              <a:lnSpc>
                <a:spcPts val="2250"/>
              </a:lnSpc>
              <a:buSzPct val="100000"/>
              <a:buChar char="•"/>
            </a:pPr>
            <a:r>
              <a:rPr lang="en-US" sz="1400" spc="-29" kern="0" dirty="0">
                <a:solidFill>
                  <a:srgbClr val="E0D6DE"/>
                </a:solidFill>
                <a:latin typeface="Fira Sans" pitchFamily="34" charset="0"/>
                <a:ea typeface="Fira Sans" pitchFamily="34" charset="-122"/>
                <a:cs typeface="Fira Sans" pitchFamily="34" charset="-120"/>
              </a:rPr>
              <a:t>Converted </a:t>
            </a:r>
            <a:pPr algn="l" indent="0" marL="0">
              <a:lnSpc>
                <a:spcPts val="2250"/>
              </a:lnSpc>
              <a:buNone/>
            </a:pPr>
            <a:r>
              <a:rPr lang="en-US" sz="1400" i="1" spc="-29" kern="0" dirty="0">
                <a:solidFill>
                  <a:srgbClr val="E0D6DE"/>
                </a:solidFill>
                <a:latin typeface="Fira Sans" pitchFamily="34" charset="0"/>
                <a:ea typeface="Fira Sans" pitchFamily="34" charset="-122"/>
                <a:cs typeface="Fira Sans" pitchFamily="34" charset="-120"/>
              </a:rPr>
              <a:t>Duration</a:t>
            </a:r>
            <a:pPr algn="l" indent="0" marL="0">
              <a:lnSpc>
                <a:spcPts val="2250"/>
              </a:lnSpc>
              <a:buNone/>
            </a:pPr>
            <a:r>
              <a:rPr lang="en-US" sz="1400" spc="-29" kern="0" dirty="0">
                <a:solidFill>
                  <a:srgbClr val="E0D6DE"/>
                </a:solidFill>
                <a:latin typeface="Fira Sans" pitchFamily="34" charset="0"/>
                <a:ea typeface="Fira Sans" pitchFamily="34" charset="-122"/>
                <a:cs typeface="Fira Sans" pitchFamily="34" charset="-120"/>
              </a:rPr>
              <a:t> into total minutes for better analysis</a:t>
            </a:r>
            <a:endParaRPr lang="en-US" sz="1400" dirty="0"/>
          </a:p>
        </p:txBody>
      </p:sp>
      <p:sp>
        <p:nvSpPr>
          <p:cNvPr id="13" name="Shape 10"/>
          <p:cNvSpPr/>
          <p:nvPr/>
        </p:nvSpPr>
        <p:spPr>
          <a:xfrm>
            <a:off x="6824543" y="4679513"/>
            <a:ext cx="136088" cy="1390055"/>
          </a:xfrm>
          <a:prstGeom prst="roundRect">
            <a:avLst>
              <a:gd name="adj" fmla="val 20001"/>
            </a:avLst>
          </a:prstGeom>
          <a:solidFill>
            <a:srgbClr val="3E3E3E"/>
          </a:solidFill>
          <a:ln/>
        </p:spPr>
      </p:sp>
      <p:sp>
        <p:nvSpPr>
          <p:cNvPr id="14" name="Text 11"/>
          <p:cNvSpPr/>
          <p:nvPr/>
        </p:nvSpPr>
        <p:spPr>
          <a:xfrm>
            <a:off x="7232809" y="4679513"/>
            <a:ext cx="2268260" cy="283488"/>
          </a:xfrm>
          <a:prstGeom prst="rect">
            <a:avLst/>
          </a:prstGeom>
          <a:noFill/>
          <a:ln/>
        </p:spPr>
        <p:txBody>
          <a:bodyPr wrap="none" lIns="0" tIns="0" rIns="0" bIns="0" rtlCol="0" anchor="t"/>
          <a:lstStyle/>
          <a:p>
            <a:pPr algn="l" indent="0" marL="0">
              <a:lnSpc>
                <a:spcPts val="2200"/>
              </a:lnSpc>
              <a:buNone/>
            </a:pPr>
            <a:r>
              <a:rPr lang="en-US" sz="1750" spc="-18" kern="0" dirty="0">
                <a:solidFill>
                  <a:srgbClr val="E0D6DE"/>
                </a:solidFill>
                <a:latin typeface="Anton" pitchFamily="34" charset="0"/>
                <a:ea typeface="Anton" pitchFamily="34" charset="-122"/>
                <a:cs typeface="Anton" pitchFamily="34" charset="-120"/>
              </a:rPr>
              <a:t>Exploratory Data Analysis</a:t>
            </a:r>
            <a:endParaRPr lang="en-US" sz="1750" dirty="0"/>
          </a:p>
        </p:txBody>
      </p:sp>
      <p:sp>
        <p:nvSpPr>
          <p:cNvPr id="15" name="Text 12"/>
          <p:cNvSpPr/>
          <p:nvPr/>
        </p:nvSpPr>
        <p:spPr>
          <a:xfrm>
            <a:off x="7232809" y="5071824"/>
            <a:ext cx="6603802" cy="290274"/>
          </a:xfrm>
          <a:prstGeom prst="rect">
            <a:avLst/>
          </a:prstGeom>
          <a:noFill/>
          <a:ln/>
        </p:spPr>
        <p:txBody>
          <a:bodyPr wrap="none" lIns="0" tIns="0" rIns="0" bIns="0" rtlCol="0" anchor="t"/>
          <a:lstStyle/>
          <a:p>
            <a:pPr algn="l" marL="342900" indent="-342900">
              <a:lnSpc>
                <a:spcPts val="2250"/>
              </a:lnSpc>
              <a:buSzPct val="100000"/>
              <a:buChar char="•"/>
            </a:pPr>
            <a:r>
              <a:rPr lang="en-US" sz="1400" spc="-29" kern="0" dirty="0">
                <a:solidFill>
                  <a:srgbClr val="E0D6DE"/>
                </a:solidFill>
                <a:latin typeface="Fira Sans" pitchFamily="34" charset="0"/>
                <a:ea typeface="Fira Sans" pitchFamily="34" charset="-122"/>
                <a:cs typeface="Fira Sans" pitchFamily="34" charset="-120"/>
              </a:rPr>
              <a:t>Used visual tools like:</a:t>
            </a:r>
            <a:endParaRPr lang="en-US" sz="1400" dirty="0"/>
          </a:p>
        </p:txBody>
      </p:sp>
      <p:sp>
        <p:nvSpPr>
          <p:cNvPr id="16" name="Text 13"/>
          <p:cNvSpPr/>
          <p:nvPr/>
        </p:nvSpPr>
        <p:spPr>
          <a:xfrm>
            <a:off x="7232809" y="5425559"/>
            <a:ext cx="6603802" cy="290274"/>
          </a:xfrm>
          <a:prstGeom prst="rect">
            <a:avLst/>
          </a:prstGeom>
          <a:noFill/>
          <a:ln/>
        </p:spPr>
        <p:txBody>
          <a:bodyPr wrap="none" lIns="0" tIns="0" rIns="0" bIns="0" rtlCol="0" anchor="t"/>
          <a:lstStyle/>
          <a:p>
            <a:pPr algn="l" marL="342900" indent="-342900">
              <a:lnSpc>
                <a:spcPts val="2250"/>
              </a:lnSpc>
              <a:buSzPct val="100000"/>
              <a:buChar char="•"/>
            </a:pPr>
            <a:r>
              <a:rPr lang="en-US" sz="1400" spc="-29" kern="0" dirty="0">
                <a:solidFill>
                  <a:srgbClr val="E0D6DE"/>
                </a:solidFill>
                <a:latin typeface="Fira Sans" pitchFamily="34" charset="0"/>
                <a:ea typeface="Fira Sans" pitchFamily="34" charset="-122"/>
                <a:cs typeface="Fira Sans" pitchFamily="34" charset="-120"/>
              </a:rPr>
              <a:t>Boxplots to observe outliers in pricing</a:t>
            </a:r>
            <a:endParaRPr lang="en-US" sz="1400" dirty="0"/>
          </a:p>
        </p:txBody>
      </p:sp>
      <p:sp>
        <p:nvSpPr>
          <p:cNvPr id="17" name="Text 14"/>
          <p:cNvSpPr/>
          <p:nvPr/>
        </p:nvSpPr>
        <p:spPr>
          <a:xfrm>
            <a:off x="7232809" y="5779294"/>
            <a:ext cx="6603802" cy="290274"/>
          </a:xfrm>
          <a:prstGeom prst="rect">
            <a:avLst/>
          </a:prstGeom>
          <a:noFill/>
          <a:ln/>
        </p:spPr>
        <p:txBody>
          <a:bodyPr wrap="none" lIns="0" tIns="0" rIns="0" bIns="0" rtlCol="0" anchor="t"/>
          <a:lstStyle/>
          <a:p>
            <a:pPr algn="l" marL="342900" indent="-342900">
              <a:lnSpc>
                <a:spcPts val="2250"/>
              </a:lnSpc>
              <a:buSzPct val="100000"/>
              <a:buChar char="•"/>
            </a:pPr>
            <a:r>
              <a:rPr lang="en-US" sz="1400" spc="-29" kern="0" dirty="0">
                <a:solidFill>
                  <a:srgbClr val="E0D6DE"/>
                </a:solidFill>
                <a:latin typeface="Fira Sans" pitchFamily="34" charset="0"/>
                <a:ea typeface="Fira Sans" pitchFamily="34" charset="-122"/>
                <a:cs typeface="Fira Sans" pitchFamily="34" charset="-120"/>
              </a:rPr>
              <a:t>Bar charts for distribution of stops and airline frequency</a:t>
            </a:r>
            <a:endParaRPr lang="en-US" sz="1400" dirty="0"/>
          </a:p>
        </p:txBody>
      </p:sp>
      <p:sp>
        <p:nvSpPr>
          <p:cNvPr id="18" name="Shape 15"/>
          <p:cNvSpPr/>
          <p:nvPr/>
        </p:nvSpPr>
        <p:spPr>
          <a:xfrm>
            <a:off x="7096720" y="6251019"/>
            <a:ext cx="136088" cy="1036320"/>
          </a:xfrm>
          <a:prstGeom prst="roundRect">
            <a:avLst>
              <a:gd name="adj" fmla="val 20001"/>
            </a:avLst>
          </a:prstGeom>
          <a:solidFill>
            <a:srgbClr val="3E3E3E"/>
          </a:solidFill>
          <a:ln/>
        </p:spPr>
      </p:sp>
      <p:sp>
        <p:nvSpPr>
          <p:cNvPr id="19" name="Text 16"/>
          <p:cNvSpPr/>
          <p:nvPr/>
        </p:nvSpPr>
        <p:spPr>
          <a:xfrm>
            <a:off x="7504986" y="6251019"/>
            <a:ext cx="2268260" cy="283488"/>
          </a:xfrm>
          <a:prstGeom prst="rect">
            <a:avLst/>
          </a:prstGeom>
          <a:noFill/>
          <a:ln/>
        </p:spPr>
        <p:txBody>
          <a:bodyPr wrap="none" lIns="0" tIns="0" rIns="0" bIns="0" rtlCol="0" anchor="t"/>
          <a:lstStyle/>
          <a:p>
            <a:pPr algn="l" indent="0" marL="0">
              <a:lnSpc>
                <a:spcPts val="2200"/>
              </a:lnSpc>
              <a:buNone/>
            </a:pPr>
            <a:r>
              <a:rPr lang="en-US" sz="1750" spc="-18" kern="0" dirty="0">
                <a:solidFill>
                  <a:srgbClr val="E0D6DE"/>
                </a:solidFill>
                <a:latin typeface="Anton" pitchFamily="34" charset="0"/>
                <a:ea typeface="Anton" pitchFamily="34" charset="-122"/>
                <a:cs typeface="Anton" pitchFamily="34" charset="-120"/>
              </a:rPr>
              <a:t>Insight Extraction</a:t>
            </a:r>
            <a:endParaRPr lang="en-US" sz="1750" dirty="0"/>
          </a:p>
        </p:txBody>
      </p:sp>
      <p:sp>
        <p:nvSpPr>
          <p:cNvPr id="20" name="Text 17"/>
          <p:cNvSpPr/>
          <p:nvPr/>
        </p:nvSpPr>
        <p:spPr>
          <a:xfrm>
            <a:off x="7504986" y="6643330"/>
            <a:ext cx="6331625" cy="290274"/>
          </a:xfrm>
          <a:prstGeom prst="rect">
            <a:avLst/>
          </a:prstGeom>
          <a:noFill/>
          <a:ln/>
        </p:spPr>
        <p:txBody>
          <a:bodyPr wrap="none" lIns="0" tIns="0" rIns="0" bIns="0" rtlCol="0" anchor="t"/>
          <a:lstStyle/>
          <a:p>
            <a:pPr algn="l" marL="342900" indent="-342900">
              <a:lnSpc>
                <a:spcPts val="2250"/>
              </a:lnSpc>
              <a:buSzPct val="100000"/>
              <a:buChar char="•"/>
            </a:pPr>
            <a:r>
              <a:rPr lang="en-US" sz="1400" spc="-29" kern="0" dirty="0">
                <a:solidFill>
                  <a:srgbClr val="E0D6DE"/>
                </a:solidFill>
                <a:latin typeface="Fira Sans" pitchFamily="34" charset="0"/>
                <a:ea typeface="Fira Sans" pitchFamily="34" charset="-122"/>
                <a:cs typeface="Fira Sans" pitchFamily="34" charset="-120"/>
              </a:rPr>
              <a:t>Identified strong correlation between </a:t>
            </a:r>
            <a:pPr algn="l" indent="0" marL="0">
              <a:lnSpc>
                <a:spcPts val="2250"/>
              </a:lnSpc>
              <a:buNone/>
            </a:pPr>
            <a:r>
              <a:rPr lang="en-US" sz="1400" i="1" spc="-29" kern="0" dirty="0">
                <a:solidFill>
                  <a:srgbClr val="E0D6DE"/>
                </a:solidFill>
                <a:latin typeface="Fira Sans" pitchFamily="34" charset="0"/>
                <a:ea typeface="Fira Sans" pitchFamily="34" charset="-122"/>
                <a:cs typeface="Fira Sans" pitchFamily="34" charset="-120"/>
              </a:rPr>
              <a:t>Total_Stops</a:t>
            </a:r>
            <a:pPr algn="l" indent="0" marL="0">
              <a:lnSpc>
                <a:spcPts val="2250"/>
              </a:lnSpc>
              <a:buNone/>
            </a:pPr>
            <a:r>
              <a:rPr lang="en-US" sz="1400" spc="-29" kern="0" dirty="0">
                <a:solidFill>
                  <a:srgbClr val="E0D6DE"/>
                </a:solidFill>
                <a:latin typeface="Fira Sans" pitchFamily="34" charset="0"/>
                <a:ea typeface="Fira Sans" pitchFamily="34" charset="-122"/>
                <a:cs typeface="Fira Sans" pitchFamily="34" charset="-120"/>
              </a:rPr>
              <a:t> and </a:t>
            </a:r>
            <a:pPr algn="l" indent="0" marL="0">
              <a:lnSpc>
                <a:spcPts val="2250"/>
              </a:lnSpc>
              <a:buNone/>
            </a:pPr>
            <a:r>
              <a:rPr lang="en-US" sz="1400" i="1" spc="-29" kern="0" dirty="0">
                <a:solidFill>
                  <a:srgbClr val="E0D6DE"/>
                </a:solidFill>
                <a:latin typeface="Fira Sans" pitchFamily="34" charset="0"/>
                <a:ea typeface="Fira Sans" pitchFamily="34" charset="-122"/>
                <a:cs typeface="Fira Sans" pitchFamily="34" charset="-120"/>
              </a:rPr>
              <a:t>Price</a:t>
            </a:r>
            <a:endParaRPr lang="en-US" sz="1400" dirty="0"/>
          </a:p>
        </p:txBody>
      </p:sp>
      <p:sp>
        <p:nvSpPr>
          <p:cNvPr id="21" name="Text 18"/>
          <p:cNvSpPr/>
          <p:nvPr/>
        </p:nvSpPr>
        <p:spPr>
          <a:xfrm>
            <a:off x="7504986" y="6997065"/>
            <a:ext cx="6331625" cy="290274"/>
          </a:xfrm>
          <a:prstGeom prst="rect">
            <a:avLst/>
          </a:prstGeom>
          <a:noFill/>
          <a:ln/>
        </p:spPr>
        <p:txBody>
          <a:bodyPr wrap="none" lIns="0" tIns="0" rIns="0" bIns="0" rtlCol="0" anchor="t"/>
          <a:lstStyle/>
          <a:p>
            <a:pPr algn="l" marL="342900" indent="-342900">
              <a:lnSpc>
                <a:spcPts val="2250"/>
              </a:lnSpc>
              <a:buSzPct val="100000"/>
              <a:buChar char="•"/>
            </a:pPr>
            <a:r>
              <a:rPr lang="en-US" sz="1400" spc="-29" kern="0" dirty="0">
                <a:solidFill>
                  <a:srgbClr val="E0D6DE"/>
                </a:solidFill>
                <a:latin typeface="Fira Sans" pitchFamily="34" charset="0"/>
                <a:ea typeface="Fira Sans" pitchFamily="34" charset="-122"/>
                <a:cs typeface="Fira Sans" pitchFamily="34" charset="-120"/>
              </a:rPr>
              <a:t>Observed airline-based pricing trends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2236" y="583168"/>
            <a:ext cx="4617482" cy="430768"/>
          </a:xfrm>
          <a:prstGeom prst="rect">
            <a:avLst/>
          </a:prstGeom>
          <a:noFill/>
          <a:ln/>
        </p:spPr>
        <p:txBody>
          <a:bodyPr wrap="none" lIns="0" tIns="0" rIns="0" bIns="0" rtlCol="0" anchor="t"/>
          <a:lstStyle/>
          <a:p>
            <a:pPr algn="l" indent="0" marL="0">
              <a:lnSpc>
                <a:spcPts val="3350"/>
              </a:lnSpc>
              <a:buNone/>
            </a:pPr>
            <a:r>
              <a:rPr lang="en-US" sz="2700" spc="-27" kern="0" dirty="0">
                <a:solidFill>
                  <a:srgbClr val="FA95AF"/>
                </a:solidFill>
                <a:latin typeface="Anton" pitchFamily="34" charset="0"/>
                <a:ea typeface="Anton" pitchFamily="34" charset="-122"/>
                <a:cs typeface="Anton" pitchFamily="34" charset="-120"/>
              </a:rPr>
              <a:t>Model Selection &amp; Implementation</a:t>
            </a:r>
            <a:endParaRPr lang="en-US" sz="2700" dirty="0"/>
          </a:p>
        </p:txBody>
      </p:sp>
      <p:sp>
        <p:nvSpPr>
          <p:cNvPr id="3" name="Text 1"/>
          <p:cNvSpPr/>
          <p:nvPr/>
        </p:nvSpPr>
        <p:spPr>
          <a:xfrm>
            <a:off x="3821073" y="2122527"/>
            <a:ext cx="1723192" cy="215265"/>
          </a:xfrm>
          <a:prstGeom prst="rect">
            <a:avLst/>
          </a:prstGeom>
          <a:noFill/>
          <a:ln/>
        </p:spPr>
        <p:txBody>
          <a:bodyPr wrap="none" lIns="0" tIns="0" rIns="0" bIns="0" rtlCol="0" anchor="t"/>
          <a:lstStyle/>
          <a:p>
            <a:pPr algn="r" indent="0" marL="0">
              <a:lnSpc>
                <a:spcPts val="1650"/>
              </a:lnSpc>
              <a:buNone/>
            </a:pPr>
            <a:r>
              <a:rPr lang="en-US" sz="1350" spc="-14" kern="0" dirty="0">
                <a:solidFill>
                  <a:srgbClr val="E0D6DE"/>
                </a:solidFill>
                <a:latin typeface="Anton" pitchFamily="34" charset="0"/>
                <a:ea typeface="Anton" pitchFamily="34" charset="-122"/>
                <a:cs typeface="Anton" pitchFamily="34" charset="-120"/>
              </a:rPr>
              <a:t>Linear Models</a:t>
            </a:r>
            <a:endParaRPr lang="en-US" sz="1350" dirty="0"/>
          </a:p>
        </p:txBody>
      </p:sp>
      <p:sp>
        <p:nvSpPr>
          <p:cNvPr id="4" name="Text 2"/>
          <p:cNvSpPr/>
          <p:nvPr/>
        </p:nvSpPr>
        <p:spPr>
          <a:xfrm>
            <a:off x="742236" y="2420422"/>
            <a:ext cx="4802029"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Linear Regression</a:t>
            </a:r>
            <a:endParaRPr lang="en-US" sz="1050" dirty="0"/>
          </a:p>
        </p:txBody>
      </p:sp>
      <p:sp>
        <p:nvSpPr>
          <p:cNvPr id="5" name="Text 3"/>
          <p:cNvSpPr/>
          <p:nvPr/>
        </p:nvSpPr>
        <p:spPr>
          <a:xfrm>
            <a:off x="742236" y="2689146"/>
            <a:ext cx="4802029"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Ridge Regression</a:t>
            </a:r>
            <a:endParaRPr lang="en-US" sz="1050" dirty="0"/>
          </a:p>
        </p:txBody>
      </p:sp>
      <p:sp>
        <p:nvSpPr>
          <p:cNvPr id="6" name="Text 4"/>
          <p:cNvSpPr/>
          <p:nvPr/>
        </p:nvSpPr>
        <p:spPr>
          <a:xfrm>
            <a:off x="742236" y="2957870"/>
            <a:ext cx="4802029"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Lasso Regression</a:t>
            </a:r>
            <a:endParaRPr lang="en-US" sz="1050" dirty="0"/>
          </a:p>
        </p:txBody>
      </p:sp>
      <p:sp>
        <p:nvSpPr>
          <p:cNvPr id="7" name="Text 5"/>
          <p:cNvSpPr/>
          <p:nvPr/>
        </p:nvSpPr>
        <p:spPr>
          <a:xfrm>
            <a:off x="742236" y="3226594"/>
            <a:ext cx="4802029"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ElasticNet Regression</a:t>
            </a:r>
            <a:endParaRPr lang="en-US" sz="1050" dirty="0"/>
          </a:p>
        </p:txBody>
      </p:sp>
      <p:pic>
        <p:nvPicPr>
          <p:cNvPr id="8" name="Image 0" descr="preencoded.png">    </p:cNvPr>
          <p:cNvPicPr>
            <a:picLocks noChangeAspect="1"/>
          </p:cNvPicPr>
          <p:nvPr/>
        </p:nvPicPr>
        <p:blipFill>
          <a:blip r:embed="rId1"/>
          <a:stretch>
            <a:fillRect/>
          </a:stretch>
        </p:blipFill>
        <p:spPr>
          <a:xfrm>
            <a:off x="5819894" y="1289566"/>
            <a:ext cx="2990612" cy="2990612"/>
          </a:xfrm>
          <a:prstGeom prst="rect">
            <a:avLst/>
          </a:prstGeom>
        </p:spPr>
      </p:pic>
      <p:pic>
        <p:nvPicPr>
          <p:cNvPr id="9" name="Image 1" descr="preencoded.png">    </p:cNvPr>
          <p:cNvPicPr>
            <a:picLocks noChangeAspect="1"/>
          </p:cNvPicPr>
          <p:nvPr/>
        </p:nvPicPr>
        <p:blipFill>
          <a:blip r:embed="rId2"/>
          <a:stretch>
            <a:fillRect/>
          </a:stretch>
        </p:blipFill>
        <p:spPr>
          <a:xfrm>
            <a:off x="6165294" y="2655927"/>
            <a:ext cx="206216" cy="257770"/>
          </a:xfrm>
          <a:prstGeom prst="rect">
            <a:avLst/>
          </a:prstGeom>
        </p:spPr>
      </p:pic>
      <p:sp>
        <p:nvSpPr>
          <p:cNvPr id="10" name="Text 6"/>
          <p:cNvSpPr/>
          <p:nvPr/>
        </p:nvSpPr>
        <p:spPr>
          <a:xfrm>
            <a:off x="9017198" y="1591985"/>
            <a:ext cx="1723192" cy="215265"/>
          </a:xfrm>
          <a:prstGeom prst="rect">
            <a:avLst/>
          </a:prstGeom>
          <a:noFill/>
          <a:ln/>
        </p:spPr>
        <p:txBody>
          <a:bodyPr wrap="none" lIns="0" tIns="0" rIns="0" bIns="0" rtlCol="0" anchor="t"/>
          <a:lstStyle/>
          <a:p>
            <a:pPr algn="l" indent="0" marL="0">
              <a:lnSpc>
                <a:spcPts val="1650"/>
              </a:lnSpc>
              <a:buNone/>
            </a:pPr>
            <a:r>
              <a:rPr lang="en-US" sz="1350" spc="-14" kern="0" dirty="0">
                <a:solidFill>
                  <a:srgbClr val="E0D6DE"/>
                </a:solidFill>
                <a:latin typeface="Anton" pitchFamily="34" charset="0"/>
                <a:ea typeface="Anton" pitchFamily="34" charset="-122"/>
                <a:cs typeface="Anton" pitchFamily="34" charset="-120"/>
              </a:rPr>
              <a:t>Tree-Based Models</a:t>
            </a:r>
            <a:endParaRPr lang="en-US" sz="1350" dirty="0"/>
          </a:p>
        </p:txBody>
      </p:sp>
      <p:sp>
        <p:nvSpPr>
          <p:cNvPr id="11" name="Text 7"/>
          <p:cNvSpPr/>
          <p:nvPr/>
        </p:nvSpPr>
        <p:spPr>
          <a:xfrm>
            <a:off x="9017198" y="1889879"/>
            <a:ext cx="4870966"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Decision Tree Regressor</a:t>
            </a:r>
            <a:endParaRPr lang="en-US" sz="1050" dirty="0"/>
          </a:p>
        </p:txBody>
      </p:sp>
      <p:sp>
        <p:nvSpPr>
          <p:cNvPr id="12" name="Text 8"/>
          <p:cNvSpPr/>
          <p:nvPr/>
        </p:nvSpPr>
        <p:spPr>
          <a:xfrm>
            <a:off x="9017198" y="2158603"/>
            <a:ext cx="4870966"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Random Forest Regressor</a:t>
            </a:r>
            <a:endParaRPr lang="en-US" sz="1050" dirty="0"/>
          </a:p>
        </p:txBody>
      </p:sp>
      <p:sp>
        <p:nvSpPr>
          <p:cNvPr id="13" name="Text 9"/>
          <p:cNvSpPr/>
          <p:nvPr/>
        </p:nvSpPr>
        <p:spPr>
          <a:xfrm>
            <a:off x="9017198" y="2427327"/>
            <a:ext cx="4870966"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Gradient Boosting Regressor</a:t>
            </a:r>
            <a:endParaRPr lang="en-US" sz="1050" dirty="0"/>
          </a:p>
        </p:txBody>
      </p:sp>
      <p:pic>
        <p:nvPicPr>
          <p:cNvPr id="14" name="Image 2" descr="preencoded.png">    </p:cNvPr>
          <p:cNvPicPr>
            <a:picLocks noChangeAspect="1"/>
          </p:cNvPicPr>
          <p:nvPr/>
        </p:nvPicPr>
        <p:blipFill>
          <a:blip r:embed="rId3"/>
          <a:stretch>
            <a:fillRect/>
          </a:stretch>
        </p:blipFill>
        <p:spPr>
          <a:xfrm>
            <a:off x="5819894" y="1289566"/>
            <a:ext cx="2990612" cy="2990612"/>
          </a:xfrm>
          <a:prstGeom prst="rect">
            <a:avLst/>
          </a:prstGeom>
        </p:spPr>
      </p:pic>
      <p:pic>
        <p:nvPicPr>
          <p:cNvPr id="15" name="Image 3" descr="preencoded.png">    </p:cNvPr>
          <p:cNvPicPr>
            <a:picLocks noChangeAspect="1"/>
          </p:cNvPicPr>
          <p:nvPr/>
        </p:nvPicPr>
        <p:blipFill>
          <a:blip r:embed="rId4"/>
          <a:stretch>
            <a:fillRect/>
          </a:stretch>
        </p:blipFill>
        <p:spPr>
          <a:xfrm>
            <a:off x="7735372" y="1749385"/>
            <a:ext cx="206216" cy="257770"/>
          </a:xfrm>
          <a:prstGeom prst="rect">
            <a:avLst/>
          </a:prstGeom>
        </p:spPr>
      </p:pic>
      <p:sp>
        <p:nvSpPr>
          <p:cNvPr id="16" name="Text 10"/>
          <p:cNvSpPr/>
          <p:nvPr/>
        </p:nvSpPr>
        <p:spPr>
          <a:xfrm>
            <a:off x="9017198" y="3459361"/>
            <a:ext cx="1723192" cy="215265"/>
          </a:xfrm>
          <a:prstGeom prst="rect">
            <a:avLst/>
          </a:prstGeom>
          <a:noFill/>
          <a:ln/>
        </p:spPr>
        <p:txBody>
          <a:bodyPr wrap="none" lIns="0" tIns="0" rIns="0" bIns="0" rtlCol="0" anchor="t"/>
          <a:lstStyle/>
          <a:p>
            <a:pPr algn="l" indent="0" marL="0">
              <a:lnSpc>
                <a:spcPts val="1650"/>
              </a:lnSpc>
              <a:buNone/>
            </a:pPr>
            <a:r>
              <a:rPr lang="en-US" sz="1350" spc="-14" kern="0" dirty="0">
                <a:solidFill>
                  <a:srgbClr val="E0D6DE"/>
                </a:solidFill>
                <a:latin typeface="Anton" pitchFamily="34" charset="0"/>
                <a:ea typeface="Anton" pitchFamily="34" charset="-122"/>
                <a:cs typeface="Anton" pitchFamily="34" charset="-120"/>
              </a:rPr>
              <a:t>Other Models</a:t>
            </a:r>
            <a:endParaRPr lang="en-US" sz="1350" dirty="0"/>
          </a:p>
        </p:txBody>
      </p:sp>
      <p:sp>
        <p:nvSpPr>
          <p:cNvPr id="17" name="Text 11"/>
          <p:cNvSpPr/>
          <p:nvPr/>
        </p:nvSpPr>
        <p:spPr>
          <a:xfrm>
            <a:off x="9017198" y="3757255"/>
            <a:ext cx="4870966"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K-Nearest Neighbors (KNN)</a:t>
            </a:r>
            <a:endParaRPr lang="en-US" sz="1050" dirty="0"/>
          </a:p>
        </p:txBody>
      </p:sp>
      <p:pic>
        <p:nvPicPr>
          <p:cNvPr id="18" name="Image 4" descr="preencoded.png">    </p:cNvPr>
          <p:cNvPicPr>
            <a:picLocks noChangeAspect="1"/>
          </p:cNvPicPr>
          <p:nvPr/>
        </p:nvPicPr>
        <p:blipFill>
          <a:blip r:embed="rId5"/>
          <a:stretch>
            <a:fillRect/>
          </a:stretch>
        </p:blipFill>
        <p:spPr>
          <a:xfrm>
            <a:off x="5819894" y="1289566"/>
            <a:ext cx="2990612" cy="2990612"/>
          </a:xfrm>
          <a:prstGeom prst="rect">
            <a:avLst/>
          </a:prstGeom>
        </p:spPr>
      </p:pic>
      <p:pic>
        <p:nvPicPr>
          <p:cNvPr id="19" name="Image 5" descr="preencoded.png">    </p:cNvPr>
          <p:cNvPicPr>
            <a:picLocks noChangeAspect="1"/>
          </p:cNvPicPr>
          <p:nvPr/>
        </p:nvPicPr>
        <p:blipFill>
          <a:blip r:embed="rId6"/>
          <a:stretch>
            <a:fillRect/>
          </a:stretch>
        </p:blipFill>
        <p:spPr>
          <a:xfrm>
            <a:off x="7735372" y="3588068"/>
            <a:ext cx="206216" cy="206216"/>
          </a:xfrm>
          <a:prstGeom prst="rect">
            <a:avLst/>
          </a:prstGeom>
        </p:spPr>
      </p:pic>
      <p:sp>
        <p:nvSpPr>
          <p:cNvPr id="20" name="Text 12"/>
          <p:cNvSpPr/>
          <p:nvPr/>
        </p:nvSpPr>
        <p:spPr>
          <a:xfrm>
            <a:off x="742236" y="4486870"/>
            <a:ext cx="1723192" cy="215265"/>
          </a:xfrm>
          <a:prstGeom prst="rect">
            <a:avLst/>
          </a:prstGeom>
          <a:noFill/>
          <a:ln/>
        </p:spPr>
        <p:txBody>
          <a:bodyPr wrap="none" lIns="0" tIns="0" rIns="0" bIns="0" rtlCol="0" anchor="t"/>
          <a:lstStyle/>
          <a:p>
            <a:pPr algn="l" indent="0" marL="0">
              <a:lnSpc>
                <a:spcPts val="1650"/>
              </a:lnSpc>
              <a:buNone/>
            </a:pPr>
            <a:r>
              <a:rPr lang="en-US" sz="1350" spc="-14" kern="0" dirty="0">
                <a:solidFill>
                  <a:srgbClr val="FA95AF"/>
                </a:solidFill>
                <a:latin typeface="Anton" pitchFamily="34" charset="0"/>
                <a:ea typeface="Anton" pitchFamily="34" charset="-122"/>
                <a:cs typeface="Anton" pitchFamily="34" charset="-120"/>
              </a:rPr>
              <a:t>Implementation Details:</a:t>
            </a:r>
            <a:endParaRPr lang="en-US" sz="1350" dirty="0"/>
          </a:p>
        </p:txBody>
      </p:sp>
      <p:sp>
        <p:nvSpPr>
          <p:cNvPr id="21" name="Text 13"/>
          <p:cNvSpPr/>
          <p:nvPr/>
        </p:nvSpPr>
        <p:spPr>
          <a:xfrm>
            <a:off x="742236" y="4908828"/>
            <a:ext cx="13145929"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Data split: 80% training / 20% testing</a:t>
            </a:r>
            <a:endParaRPr lang="en-US" sz="1050" dirty="0"/>
          </a:p>
        </p:txBody>
      </p:sp>
      <p:sp>
        <p:nvSpPr>
          <p:cNvPr id="22" name="Text 14"/>
          <p:cNvSpPr/>
          <p:nvPr/>
        </p:nvSpPr>
        <p:spPr>
          <a:xfrm>
            <a:off x="742236" y="5177552"/>
            <a:ext cx="13145929"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StandardScaler applied for models sensitive to scale (like KNN, Ridge, Lasso)</a:t>
            </a:r>
            <a:endParaRPr lang="en-US" sz="1050" dirty="0"/>
          </a:p>
        </p:txBody>
      </p:sp>
      <p:sp>
        <p:nvSpPr>
          <p:cNvPr id="23" name="Text 15"/>
          <p:cNvSpPr/>
          <p:nvPr/>
        </p:nvSpPr>
        <p:spPr>
          <a:xfrm>
            <a:off x="742236" y="5446276"/>
            <a:ext cx="13145929"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Evaluation using:</a:t>
            </a:r>
            <a:endParaRPr lang="en-US" sz="1050" dirty="0"/>
          </a:p>
        </p:txBody>
      </p:sp>
      <p:sp>
        <p:nvSpPr>
          <p:cNvPr id="24" name="Text 16"/>
          <p:cNvSpPr/>
          <p:nvPr/>
        </p:nvSpPr>
        <p:spPr>
          <a:xfrm>
            <a:off x="742236" y="5715000"/>
            <a:ext cx="13145929" cy="220504"/>
          </a:xfrm>
          <a:prstGeom prst="rect">
            <a:avLst/>
          </a:prstGeom>
          <a:noFill/>
          <a:ln/>
        </p:spPr>
        <p:txBody>
          <a:bodyPr wrap="none" lIns="0" tIns="0" rIns="0" bIns="0" rtlCol="0" anchor="t"/>
          <a:lstStyle/>
          <a:p>
            <a:pPr algn="l" lvl="1" marL="6858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R² Score</a:t>
            </a:r>
            <a:endParaRPr lang="en-US" sz="1050" dirty="0"/>
          </a:p>
        </p:txBody>
      </p:sp>
      <p:sp>
        <p:nvSpPr>
          <p:cNvPr id="25" name="Text 17"/>
          <p:cNvSpPr/>
          <p:nvPr/>
        </p:nvSpPr>
        <p:spPr>
          <a:xfrm>
            <a:off x="742236" y="5983724"/>
            <a:ext cx="13145929" cy="220504"/>
          </a:xfrm>
          <a:prstGeom prst="rect">
            <a:avLst/>
          </a:prstGeom>
          <a:noFill/>
          <a:ln/>
        </p:spPr>
        <p:txBody>
          <a:bodyPr wrap="none" lIns="0" tIns="0" rIns="0" bIns="0" rtlCol="0" anchor="t"/>
          <a:lstStyle/>
          <a:p>
            <a:pPr algn="l" lvl="1" marL="6858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Mean Absolute Error (MAE)</a:t>
            </a:r>
            <a:endParaRPr lang="en-US" sz="1050" dirty="0"/>
          </a:p>
        </p:txBody>
      </p:sp>
      <p:sp>
        <p:nvSpPr>
          <p:cNvPr id="26" name="Text 18"/>
          <p:cNvSpPr/>
          <p:nvPr/>
        </p:nvSpPr>
        <p:spPr>
          <a:xfrm>
            <a:off x="742236" y="6252448"/>
            <a:ext cx="13145929" cy="220504"/>
          </a:xfrm>
          <a:prstGeom prst="rect">
            <a:avLst/>
          </a:prstGeom>
          <a:noFill/>
          <a:ln/>
        </p:spPr>
        <p:txBody>
          <a:bodyPr wrap="none" lIns="0" tIns="0" rIns="0" bIns="0" rtlCol="0" anchor="t"/>
          <a:lstStyle/>
          <a:p>
            <a:pPr algn="l" lvl="1" marL="6858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Root Mean Squared Error (RMSE)</a:t>
            </a:r>
            <a:endParaRPr lang="en-US" sz="1050" dirty="0"/>
          </a:p>
        </p:txBody>
      </p:sp>
      <p:sp>
        <p:nvSpPr>
          <p:cNvPr id="27" name="Text 19"/>
          <p:cNvSpPr/>
          <p:nvPr/>
        </p:nvSpPr>
        <p:spPr>
          <a:xfrm>
            <a:off x="742236" y="6679644"/>
            <a:ext cx="1723192" cy="215265"/>
          </a:xfrm>
          <a:prstGeom prst="rect">
            <a:avLst/>
          </a:prstGeom>
          <a:noFill/>
          <a:ln/>
        </p:spPr>
        <p:txBody>
          <a:bodyPr wrap="none" lIns="0" tIns="0" rIns="0" bIns="0" rtlCol="0" anchor="t"/>
          <a:lstStyle/>
          <a:p>
            <a:pPr algn="l" indent="0" marL="0">
              <a:lnSpc>
                <a:spcPts val="1650"/>
              </a:lnSpc>
              <a:buNone/>
            </a:pPr>
            <a:r>
              <a:rPr lang="en-US" sz="1350" spc="-14" kern="0" dirty="0">
                <a:solidFill>
                  <a:srgbClr val="FA95AF"/>
                </a:solidFill>
                <a:latin typeface="Anton" pitchFamily="34" charset="0"/>
                <a:ea typeface="Anton" pitchFamily="34" charset="-122"/>
                <a:cs typeface="Anton" pitchFamily="34" charset="-120"/>
              </a:rPr>
              <a:t>Model Selection Criteria:</a:t>
            </a:r>
            <a:endParaRPr lang="en-US" sz="1350" dirty="0"/>
          </a:p>
        </p:txBody>
      </p:sp>
      <p:sp>
        <p:nvSpPr>
          <p:cNvPr id="28" name="Text 20"/>
          <p:cNvSpPr/>
          <p:nvPr/>
        </p:nvSpPr>
        <p:spPr>
          <a:xfrm>
            <a:off x="742236" y="7101602"/>
            <a:ext cx="13145929"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Performance on test data (R² Score, RMSE, MAE)</a:t>
            </a:r>
            <a:endParaRPr lang="en-US" sz="1050" dirty="0"/>
          </a:p>
        </p:txBody>
      </p:sp>
      <p:sp>
        <p:nvSpPr>
          <p:cNvPr id="29" name="Text 21"/>
          <p:cNvSpPr/>
          <p:nvPr/>
        </p:nvSpPr>
        <p:spPr>
          <a:xfrm>
            <a:off x="742236" y="7370326"/>
            <a:ext cx="13145929"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Ability to capture linear and non-linear patterns</a:t>
            </a:r>
            <a:endParaRPr lang="en-US" sz="1050" dirty="0"/>
          </a:p>
        </p:txBody>
      </p:sp>
      <p:sp>
        <p:nvSpPr>
          <p:cNvPr id="30" name="Text 22"/>
          <p:cNvSpPr/>
          <p:nvPr/>
        </p:nvSpPr>
        <p:spPr>
          <a:xfrm>
            <a:off x="742236" y="7639050"/>
            <a:ext cx="13145929" cy="220504"/>
          </a:xfrm>
          <a:prstGeom prst="rect">
            <a:avLst/>
          </a:prstGeom>
          <a:noFill/>
          <a:ln/>
        </p:spPr>
        <p:txBody>
          <a:bodyPr wrap="none" lIns="0" tIns="0" rIns="0" bIns="0" rtlCol="0" anchor="t"/>
          <a:lstStyle/>
          <a:p>
            <a:pPr algn="l" marL="342900" indent="-342900">
              <a:lnSpc>
                <a:spcPts val="1700"/>
              </a:lnSpc>
              <a:buSzPct val="100000"/>
              <a:buChar char="•"/>
            </a:pPr>
            <a:r>
              <a:rPr lang="en-US" sz="1050" spc="-22" kern="0" dirty="0">
                <a:solidFill>
                  <a:srgbClr val="E0D6DE"/>
                </a:solidFill>
                <a:latin typeface="Fira Sans" pitchFamily="34" charset="0"/>
                <a:ea typeface="Fira Sans" pitchFamily="34" charset="-122"/>
                <a:cs typeface="Fira Sans" pitchFamily="34" charset="-120"/>
              </a:rPr>
              <a:t>Interpretability and scalability</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3890" y="506135"/>
            <a:ext cx="2989540" cy="373618"/>
          </a:xfrm>
          <a:prstGeom prst="rect">
            <a:avLst/>
          </a:prstGeom>
          <a:noFill/>
          <a:ln/>
        </p:spPr>
        <p:txBody>
          <a:bodyPr wrap="none" lIns="0" tIns="0" rIns="0" bIns="0" rtlCol="0" anchor="t"/>
          <a:lstStyle/>
          <a:p>
            <a:pPr algn="l" indent="0" marL="0">
              <a:lnSpc>
                <a:spcPts val="2900"/>
              </a:lnSpc>
              <a:buNone/>
            </a:pPr>
            <a:r>
              <a:rPr lang="en-US" sz="2350" spc="-24" kern="0" dirty="0">
                <a:solidFill>
                  <a:srgbClr val="FA95AF"/>
                </a:solidFill>
                <a:latin typeface="Anton" pitchFamily="34" charset="0"/>
                <a:ea typeface="Anton" pitchFamily="34" charset="-122"/>
                <a:cs typeface="Anton" pitchFamily="34" charset="-120"/>
              </a:rPr>
              <a:t>Evaluation &amp; Results</a:t>
            </a:r>
            <a:endParaRPr lang="en-US" sz="2350" dirty="0"/>
          </a:p>
        </p:txBody>
      </p:sp>
      <p:sp>
        <p:nvSpPr>
          <p:cNvPr id="3" name="Text 1"/>
          <p:cNvSpPr/>
          <p:nvPr/>
        </p:nvSpPr>
        <p:spPr>
          <a:xfrm>
            <a:off x="643890" y="1178600"/>
            <a:ext cx="1494711" cy="186690"/>
          </a:xfrm>
          <a:prstGeom prst="rect">
            <a:avLst/>
          </a:prstGeom>
          <a:noFill/>
          <a:ln/>
        </p:spPr>
        <p:txBody>
          <a:bodyPr wrap="none" lIns="0" tIns="0" rIns="0" bIns="0" rtlCol="0" anchor="t"/>
          <a:lstStyle/>
          <a:p>
            <a:pPr algn="l" indent="0" marL="0">
              <a:lnSpc>
                <a:spcPts val="1450"/>
              </a:lnSpc>
              <a:buNone/>
            </a:pPr>
            <a:r>
              <a:rPr lang="en-US" sz="1150" spc="-12" kern="0" dirty="0">
                <a:solidFill>
                  <a:srgbClr val="FA95AF"/>
                </a:solidFill>
                <a:latin typeface="Anton" pitchFamily="34" charset="0"/>
                <a:ea typeface="Anton" pitchFamily="34" charset="-122"/>
                <a:cs typeface="Anton" pitchFamily="34" charset="-120"/>
              </a:rPr>
              <a:t>Evaluation Metrics Used:</a:t>
            </a:r>
            <a:endParaRPr lang="en-US" sz="1150" dirty="0"/>
          </a:p>
        </p:txBody>
      </p:sp>
      <p:sp>
        <p:nvSpPr>
          <p:cNvPr id="4" name="Text 2"/>
          <p:cNvSpPr/>
          <p:nvPr/>
        </p:nvSpPr>
        <p:spPr>
          <a:xfrm>
            <a:off x="643890" y="1484828"/>
            <a:ext cx="6389013" cy="191214"/>
          </a:xfrm>
          <a:prstGeom prst="rect">
            <a:avLst/>
          </a:prstGeom>
          <a:noFill/>
          <a:ln/>
        </p:spPr>
        <p:txBody>
          <a:bodyPr wrap="none" lIns="0" tIns="0" rIns="0" bIns="0" rtlCol="0" anchor="t"/>
          <a:lstStyle/>
          <a:p>
            <a:pPr algn="l" marL="342900" indent="-342900">
              <a:lnSpc>
                <a:spcPts val="1500"/>
              </a:lnSpc>
              <a:buSzPct val="100000"/>
              <a:buChar char="•"/>
            </a:pPr>
            <a:r>
              <a:rPr lang="en-US" sz="900" b="1" spc="-19" kern="0" dirty="0">
                <a:solidFill>
                  <a:srgbClr val="E0D6DE"/>
                </a:solidFill>
                <a:latin typeface="Fira Sans" pitchFamily="34" charset="0"/>
                <a:ea typeface="Fira Sans" pitchFamily="34" charset="-122"/>
                <a:cs typeface="Fira Sans" pitchFamily="34" charset="-120"/>
              </a:rPr>
              <a:t>R² Score:</a:t>
            </a:r>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 Measures the proportion of variance explained by the model</a:t>
            </a:r>
            <a:endParaRPr lang="en-US" sz="900" dirty="0"/>
          </a:p>
        </p:txBody>
      </p:sp>
      <p:sp>
        <p:nvSpPr>
          <p:cNvPr id="5" name="Text 3"/>
          <p:cNvSpPr/>
          <p:nvPr/>
        </p:nvSpPr>
        <p:spPr>
          <a:xfrm>
            <a:off x="643890" y="1717834"/>
            <a:ext cx="6389013" cy="191214"/>
          </a:xfrm>
          <a:prstGeom prst="rect">
            <a:avLst/>
          </a:prstGeom>
          <a:noFill/>
          <a:ln/>
        </p:spPr>
        <p:txBody>
          <a:bodyPr wrap="none" lIns="0" tIns="0" rIns="0" bIns="0" rtlCol="0" anchor="t"/>
          <a:lstStyle/>
          <a:p>
            <a:pPr algn="l" marL="342900" indent="-342900">
              <a:lnSpc>
                <a:spcPts val="1500"/>
              </a:lnSpc>
              <a:buSzPct val="100000"/>
              <a:buChar char="•"/>
            </a:pPr>
            <a:r>
              <a:rPr lang="en-US" sz="900" b="1" spc="-19" kern="0" dirty="0">
                <a:solidFill>
                  <a:srgbClr val="E0D6DE"/>
                </a:solidFill>
                <a:latin typeface="Fira Sans" pitchFamily="34" charset="0"/>
                <a:ea typeface="Fira Sans" pitchFamily="34" charset="-122"/>
                <a:cs typeface="Fira Sans" pitchFamily="34" charset="-120"/>
              </a:rPr>
              <a:t>MAE (Mean Absolute Error):</a:t>
            </a:r>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 Average absolute error between predicted and actual values</a:t>
            </a:r>
            <a:endParaRPr lang="en-US" sz="900" dirty="0"/>
          </a:p>
        </p:txBody>
      </p:sp>
      <p:sp>
        <p:nvSpPr>
          <p:cNvPr id="6" name="Text 4"/>
          <p:cNvSpPr/>
          <p:nvPr/>
        </p:nvSpPr>
        <p:spPr>
          <a:xfrm>
            <a:off x="643890" y="1950839"/>
            <a:ext cx="6389013" cy="191214"/>
          </a:xfrm>
          <a:prstGeom prst="rect">
            <a:avLst/>
          </a:prstGeom>
          <a:noFill/>
          <a:ln/>
        </p:spPr>
        <p:txBody>
          <a:bodyPr wrap="none" lIns="0" tIns="0" rIns="0" bIns="0" rtlCol="0" anchor="t"/>
          <a:lstStyle/>
          <a:p>
            <a:pPr algn="l" marL="342900" indent="-342900">
              <a:lnSpc>
                <a:spcPts val="1500"/>
              </a:lnSpc>
              <a:buSzPct val="100000"/>
              <a:buChar char="•"/>
            </a:pPr>
            <a:r>
              <a:rPr lang="en-US" sz="900" b="1" spc="-19" kern="0" dirty="0">
                <a:solidFill>
                  <a:srgbClr val="E0D6DE"/>
                </a:solidFill>
                <a:latin typeface="Fira Sans" pitchFamily="34" charset="0"/>
                <a:ea typeface="Fira Sans" pitchFamily="34" charset="-122"/>
                <a:cs typeface="Fira Sans" pitchFamily="34" charset="-120"/>
              </a:rPr>
              <a:t>RMSE (Root Mean Squared Error):</a:t>
            </a:r>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 Penalizes larger errors more than MAE</a:t>
            </a:r>
            <a:endParaRPr lang="en-US" sz="900" dirty="0"/>
          </a:p>
        </p:txBody>
      </p:sp>
      <p:pic>
        <p:nvPicPr>
          <p:cNvPr id="7" name="Image 0" descr="preencoded.png">    </p:cNvPr>
          <p:cNvPicPr>
            <a:picLocks noChangeAspect="1"/>
          </p:cNvPicPr>
          <p:nvPr/>
        </p:nvPicPr>
        <p:blipFill>
          <a:blip r:embed="rId1"/>
          <a:stretch>
            <a:fillRect/>
          </a:stretch>
        </p:blipFill>
        <p:spPr>
          <a:xfrm>
            <a:off x="643890" y="2276475"/>
            <a:ext cx="4152781" cy="2841308"/>
          </a:xfrm>
          <a:prstGeom prst="rect">
            <a:avLst/>
          </a:prstGeom>
        </p:spPr>
      </p:pic>
      <p:sp>
        <p:nvSpPr>
          <p:cNvPr id="8" name="Text 5"/>
          <p:cNvSpPr/>
          <p:nvPr/>
        </p:nvSpPr>
        <p:spPr>
          <a:xfrm>
            <a:off x="7332226" y="1178600"/>
            <a:ext cx="1770102" cy="186690"/>
          </a:xfrm>
          <a:prstGeom prst="rect">
            <a:avLst/>
          </a:prstGeom>
          <a:noFill/>
          <a:ln/>
        </p:spPr>
        <p:txBody>
          <a:bodyPr wrap="none" lIns="0" tIns="0" rIns="0" bIns="0" rtlCol="0" anchor="t"/>
          <a:lstStyle/>
          <a:p>
            <a:pPr algn="l" indent="0" marL="0">
              <a:lnSpc>
                <a:spcPts val="1450"/>
              </a:lnSpc>
              <a:buNone/>
            </a:pPr>
            <a:r>
              <a:rPr lang="en-US" sz="1150" spc="-12" kern="0" dirty="0">
                <a:solidFill>
                  <a:srgbClr val="FA95AF"/>
                </a:solidFill>
                <a:latin typeface="Anton" pitchFamily="34" charset="0"/>
                <a:ea typeface="Anton" pitchFamily="34" charset="-122"/>
                <a:cs typeface="Anton" pitchFamily="34" charset="-120"/>
              </a:rPr>
              <a:t>Model Performance Summary:</a:t>
            </a:r>
            <a:endParaRPr lang="en-US" sz="1150" dirty="0"/>
          </a:p>
        </p:txBody>
      </p:sp>
      <p:sp>
        <p:nvSpPr>
          <p:cNvPr id="9" name="Shape 6"/>
          <p:cNvSpPr/>
          <p:nvPr/>
        </p:nvSpPr>
        <p:spPr>
          <a:xfrm>
            <a:off x="7332226" y="1499711"/>
            <a:ext cx="6661785" cy="3163491"/>
          </a:xfrm>
          <a:prstGeom prst="roundRect">
            <a:avLst>
              <a:gd name="adj" fmla="val 567"/>
            </a:avLst>
          </a:prstGeom>
          <a:noFill/>
          <a:ln w="7620">
            <a:solidFill>
              <a:srgbClr val="FFFFFF">
                <a:alpha val="24000"/>
              </a:srgbClr>
            </a:solidFill>
            <a:prstDash val="solid"/>
          </a:ln>
        </p:spPr>
      </p:sp>
      <p:sp>
        <p:nvSpPr>
          <p:cNvPr id="10" name="Shape 7"/>
          <p:cNvSpPr/>
          <p:nvPr/>
        </p:nvSpPr>
        <p:spPr>
          <a:xfrm>
            <a:off x="7339846" y="1507331"/>
            <a:ext cx="6646545" cy="349806"/>
          </a:xfrm>
          <a:prstGeom prst="rect">
            <a:avLst/>
          </a:prstGeom>
          <a:solidFill>
            <a:srgbClr val="FFFFFF">
              <a:alpha val="4000"/>
            </a:srgbClr>
          </a:solidFill>
          <a:ln/>
        </p:spPr>
      </p:sp>
      <p:sp>
        <p:nvSpPr>
          <p:cNvPr id="11" name="Text 8"/>
          <p:cNvSpPr/>
          <p:nvPr/>
        </p:nvSpPr>
        <p:spPr>
          <a:xfrm>
            <a:off x="7459385" y="1586627"/>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Model</a:t>
            </a:r>
            <a:endParaRPr lang="en-US" sz="900" dirty="0"/>
          </a:p>
        </p:txBody>
      </p:sp>
      <p:sp>
        <p:nvSpPr>
          <p:cNvPr id="12" name="Text 9"/>
          <p:cNvSpPr/>
          <p:nvPr/>
        </p:nvSpPr>
        <p:spPr>
          <a:xfrm>
            <a:off x="9124831" y="1586627"/>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MAE</a:t>
            </a:r>
            <a:endParaRPr lang="en-US" sz="900" dirty="0"/>
          </a:p>
        </p:txBody>
      </p:sp>
      <p:sp>
        <p:nvSpPr>
          <p:cNvPr id="13" name="Text 10"/>
          <p:cNvSpPr/>
          <p:nvPr/>
        </p:nvSpPr>
        <p:spPr>
          <a:xfrm>
            <a:off x="10786467" y="1586627"/>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RMSE</a:t>
            </a:r>
            <a:endParaRPr lang="en-US" sz="900" dirty="0"/>
          </a:p>
        </p:txBody>
      </p:sp>
      <p:sp>
        <p:nvSpPr>
          <p:cNvPr id="14" name="Text 11"/>
          <p:cNvSpPr/>
          <p:nvPr/>
        </p:nvSpPr>
        <p:spPr>
          <a:xfrm>
            <a:off x="12448103" y="1586627"/>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R²</a:t>
            </a:r>
            <a:endParaRPr lang="en-US" sz="900" dirty="0"/>
          </a:p>
        </p:txBody>
      </p:sp>
      <p:sp>
        <p:nvSpPr>
          <p:cNvPr id="15" name="Shape 12"/>
          <p:cNvSpPr/>
          <p:nvPr/>
        </p:nvSpPr>
        <p:spPr>
          <a:xfrm>
            <a:off x="7339846" y="1857137"/>
            <a:ext cx="6646545" cy="349806"/>
          </a:xfrm>
          <a:prstGeom prst="rect">
            <a:avLst/>
          </a:prstGeom>
          <a:solidFill>
            <a:srgbClr val="000000">
              <a:alpha val="4000"/>
            </a:srgbClr>
          </a:solidFill>
          <a:ln/>
        </p:spPr>
      </p:sp>
      <p:sp>
        <p:nvSpPr>
          <p:cNvPr id="16" name="Text 13"/>
          <p:cNvSpPr/>
          <p:nvPr/>
        </p:nvSpPr>
        <p:spPr>
          <a:xfrm>
            <a:off x="7459385" y="1936433"/>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Linear Regression</a:t>
            </a:r>
            <a:endParaRPr lang="en-US" sz="900" dirty="0"/>
          </a:p>
        </p:txBody>
      </p:sp>
      <p:sp>
        <p:nvSpPr>
          <p:cNvPr id="17" name="Text 14"/>
          <p:cNvSpPr/>
          <p:nvPr/>
        </p:nvSpPr>
        <p:spPr>
          <a:xfrm>
            <a:off x="9124831" y="1936433"/>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0.2438</a:t>
            </a:r>
            <a:endParaRPr lang="en-US" sz="900" dirty="0"/>
          </a:p>
        </p:txBody>
      </p:sp>
      <p:sp>
        <p:nvSpPr>
          <p:cNvPr id="18" name="Text 15"/>
          <p:cNvSpPr/>
          <p:nvPr/>
        </p:nvSpPr>
        <p:spPr>
          <a:xfrm>
            <a:off x="10786467" y="1936433"/>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0.3148</a:t>
            </a:r>
            <a:endParaRPr lang="en-US" sz="900" dirty="0"/>
          </a:p>
        </p:txBody>
      </p:sp>
      <p:sp>
        <p:nvSpPr>
          <p:cNvPr id="19" name="Text 16"/>
          <p:cNvSpPr/>
          <p:nvPr/>
        </p:nvSpPr>
        <p:spPr>
          <a:xfrm>
            <a:off x="12448103" y="1936433"/>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0.6266</a:t>
            </a:r>
            <a:endParaRPr lang="en-US" sz="900" dirty="0"/>
          </a:p>
        </p:txBody>
      </p:sp>
      <p:sp>
        <p:nvSpPr>
          <p:cNvPr id="20" name="Shape 17"/>
          <p:cNvSpPr/>
          <p:nvPr/>
        </p:nvSpPr>
        <p:spPr>
          <a:xfrm>
            <a:off x="7339846" y="2206943"/>
            <a:ext cx="6646545" cy="349806"/>
          </a:xfrm>
          <a:prstGeom prst="rect">
            <a:avLst/>
          </a:prstGeom>
          <a:solidFill>
            <a:srgbClr val="FFFFFF">
              <a:alpha val="4000"/>
            </a:srgbClr>
          </a:solidFill>
          <a:ln/>
        </p:spPr>
      </p:sp>
      <p:sp>
        <p:nvSpPr>
          <p:cNvPr id="21" name="Text 18"/>
          <p:cNvSpPr/>
          <p:nvPr/>
        </p:nvSpPr>
        <p:spPr>
          <a:xfrm>
            <a:off x="7459385" y="2286238"/>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Ridge Regression</a:t>
            </a:r>
            <a:endParaRPr lang="en-US" sz="900" dirty="0"/>
          </a:p>
        </p:txBody>
      </p:sp>
      <p:sp>
        <p:nvSpPr>
          <p:cNvPr id="22" name="Text 19"/>
          <p:cNvSpPr/>
          <p:nvPr/>
        </p:nvSpPr>
        <p:spPr>
          <a:xfrm>
            <a:off x="9124831" y="2286238"/>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0.2438</a:t>
            </a:r>
            <a:endParaRPr lang="en-US" sz="900" dirty="0"/>
          </a:p>
        </p:txBody>
      </p:sp>
      <p:sp>
        <p:nvSpPr>
          <p:cNvPr id="23" name="Text 20"/>
          <p:cNvSpPr/>
          <p:nvPr/>
        </p:nvSpPr>
        <p:spPr>
          <a:xfrm>
            <a:off x="10786467" y="2286238"/>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0.3148</a:t>
            </a:r>
            <a:endParaRPr lang="en-US" sz="900" dirty="0"/>
          </a:p>
        </p:txBody>
      </p:sp>
      <p:sp>
        <p:nvSpPr>
          <p:cNvPr id="24" name="Text 21"/>
          <p:cNvSpPr/>
          <p:nvPr/>
        </p:nvSpPr>
        <p:spPr>
          <a:xfrm>
            <a:off x="12448103" y="2286238"/>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0.6266</a:t>
            </a:r>
            <a:endParaRPr lang="en-US" sz="900" dirty="0"/>
          </a:p>
        </p:txBody>
      </p:sp>
      <p:sp>
        <p:nvSpPr>
          <p:cNvPr id="25" name="Shape 22"/>
          <p:cNvSpPr/>
          <p:nvPr/>
        </p:nvSpPr>
        <p:spPr>
          <a:xfrm>
            <a:off x="7339846" y="2556748"/>
            <a:ext cx="6646545" cy="349806"/>
          </a:xfrm>
          <a:prstGeom prst="rect">
            <a:avLst/>
          </a:prstGeom>
          <a:solidFill>
            <a:srgbClr val="000000">
              <a:alpha val="4000"/>
            </a:srgbClr>
          </a:solidFill>
          <a:ln/>
        </p:spPr>
      </p:sp>
      <p:sp>
        <p:nvSpPr>
          <p:cNvPr id="26" name="Text 23"/>
          <p:cNvSpPr/>
          <p:nvPr/>
        </p:nvSpPr>
        <p:spPr>
          <a:xfrm>
            <a:off x="7459385" y="2636044"/>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Lasso Regression</a:t>
            </a:r>
            <a:endParaRPr lang="en-US" sz="900" dirty="0"/>
          </a:p>
        </p:txBody>
      </p:sp>
      <p:sp>
        <p:nvSpPr>
          <p:cNvPr id="27" name="Text 24"/>
          <p:cNvSpPr/>
          <p:nvPr/>
        </p:nvSpPr>
        <p:spPr>
          <a:xfrm>
            <a:off x="9124831" y="2636044"/>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0.2953</a:t>
            </a:r>
            <a:endParaRPr lang="en-US" sz="900" dirty="0"/>
          </a:p>
        </p:txBody>
      </p:sp>
      <p:sp>
        <p:nvSpPr>
          <p:cNvPr id="28" name="Text 25"/>
          <p:cNvSpPr/>
          <p:nvPr/>
        </p:nvSpPr>
        <p:spPr>
          <a:xfrm>
            <a:off x="10786467" y="2636044"/>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0.3686</a:t>
            </a:r>
            <a:endParaRPr lang="en-US" sz="900" dirty="0"/>
          </a:p>
        </p:txBody>
      </p:sp>
      <p:sp>
        <p:nvSpPr>
          <p:cNvPr id="29" name="Text 26"/>
          <p:cNvSpPr/>
          <p:nvPr/>
        </p:nvSpPr>
        <p:spPr>
          <a:xfrm>
            <a:off x="12448103" y="2636044"/>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0.4878</a:t>
            </a:r>
            <a:endParaRPr lang="en-US" sz="900" dirty="0"/>
          </a:p>
        </p:txBody>
      </p:sp>
      <p:sp>
        <p:nvSpPr>
          <p:cNvPr id="30" name="Shape 27"/>
          <p:cNvSpPr/>
          <p:nvPr/>
        </p:nvSpPr>
        <p:spPr>
          <a:xfrm>
            <a:off x="7339846" y="2906554"/>
            <a:ext cx="6646545" cy="349806"/>
          </a:xfrm>
          <a:prstGeom prst="rect">
            <a:avLst/>
          </a:prstGeom>
          <a:solidFill>
            <a:srgbClr val="FFFFFF">
              <a:alpha val="4000"/>
            </a:srgbClr>
          </a:solidFill>
          <a:ln/>
        </p:spPr>
      </p:sp>
      <p:sp>
        <p:nvSpPr>
          <p:cNvPr id="31" name="Text 28"/>
          <p:cNvSpPr/>
          <p:nvPr/>
        </p:nvSpPr>
        <p:spPr>
          <a:xfrm>
            <a:off x="7459385" y="2985849"/>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ElasticNet Regression</a:t>
            </a:r>
            <a:endParaRPr lang="en-US" sz="900" dirty="0"/>
          </a:p>
        </p:txBody>
      </p:sp>
      <p:sp>
        <p:nvSpPr>
          <p:cNvPr id="32" name="Text 29"/>
          <p:cNvSpPr/>
          <p:nvPr/>
        </p:nvSpPr>
        <p:spPr>
          <a:xfrm>
            <a:off x="9124831" y="2985849"/>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0.2805</a:t>
            </a:r>
            <a:endParaRPr lang="en-US" sz="900" dirty="0"/>
          </a:p>
        </p:txBody>
      </p:sp>
      <p:sp>
        <p:nvSpPr>
          <p:cNvPr id="33" name="Text 30"/>
          <p:cNvSpPr/>
          <p:nvPr/>
        </p:nvSpPr>
        <p:spPr>
          <a:xfrm>
            <a:off x="10786467" y="2985849"/>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0.3539</a:t>
            </a:r>
            <a:endParaRPr lang="en-US" sz="900" dirty="0"/>
          </a:p>
        </p:txBody>
      </p:sp>
      <p:sp>
        <p:nvSpPr>
          <p:cNvPr id="34" name="Text 31"/>
          <p:cNvSpPr/>
          <p:nvPr/>
        </p:nvSpPr>
        <p:spPr>
          <a:xfrm>
            <a:off x="12448103" y="2985849"/>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0.5279</a:t>
            </a:r>
            <a:endParaRPr lang="en-US" sz="900" dirty="0"/>
          </a:p>
        </p:txBody>
      </p:sp>
      <p:sp>
        <p:nvSpPr>
          <p:cNvPr id="35" name="Shape 32"/>
          <p:cNvSpPr/>
          <p:nvPr/>
        </p:nvSpPr>
        <p:spPr>
          <a:xfrm>
            <a:off x="7339846" y="3256359"/>
            <a:ext cx="6646545" cy="349806"/>
          </a:xfrm>
          <a:prstGeom prst="rect">
            <a:avLst/>
          </a:prstGeom>
          <a:solidFill>
            <a:srgbClr val="000000">
              <a:alpha val="4000"/>
            </a:srgbClr>
          </a:solidFill>
          <a:ln/>
        </p:spPr>
      </p:sp>
      <p:sp>
        <p:nvSpPr>
          <p:cNvPr id="36" name="Text 33"/>
          <p:cNvSpPr/>
          <p:nvPr/>
        </p:nvSpPr>
        <p:spPr>
          <a:xfrm>
            <a:off x="7459385" y="3335655"/>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Decision Tree</a:t>
            </a:r>
            <a:endParaRPr lang="en-US" sz="900" dirty="0"/>
          </a:p>
        </p:txBody>
      </p:sp>
      <p:sp>
        <p:nvSpPr>
          <p:cNvPr id="37" name="Text 34"/>
          <p:cNvSpPr/>
          <p:nvPr/>
        </p:nvSpPr>
        <p:spPr>
          <a:xfrm>
            <a:off x="9124831" y="3335655"/>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0.1647</a:t>
            </a:r>
            <a:endParaRPr lang="en-US" sz="900" dirty="0"/>
          </a:p>
        </p:txBody>
      </p:sp>
      <p:sp>
        <p:nvSpPr>
          <p:cNvPr id="38" name="Text 35"/>
          <p:cNvSpPr/>
          <p:nvPr/>
        </p:nvSpPr>
        <p:spPr>
          <a:xfrm>
            <a:off x="10786467" y="3335655"/>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0.2538</a:t>
            </a:r>
            <a:endParaRPr lang="en-US" sz="900" dirty="0"/>
          </a:p>
        </p:txBody>
      </p:sp>
      <p:sp>
        <p:nvSpPr>
          <p:cNvPr id="39" name="Text 36"/>
          <p:cNvSpPr/>
          <p:nvPr/>
        </p:nvSpPr>
        <p:spPr>
          <a:xfrm>
            <a:off x="12448103" y="3335655"/>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0.7572</a:t>
            </a:r>
            <a:endParaRPr lang="en-US" sz="900" dirty="0"/>
          </a:p>
        </p:txBody>
      </p:sp>
      <p:sp>
        <p:nvSpPr>
          <p:cNvPr id="40" name="Shape 37"/>
          <p:cNvSpPr/>
          <p:nvPr/>
        </p:nvSpPr>
        <p:spPr>
          <a:xfrm>
            <a:off x="7339846" y="3606165"/>
            <a:ext cx="6646545" cy="349806"/>
          </a:xfrm>
          <a:prstGeom prst="rect">
            <a:avLst/>
          </a:prstGeom>
          <a:solidFill>
            <a:srgbClr val="FFFFFF">
              <a:alpha val="4000"/>
            </a:srgbClr>
          </a:solidFill>
          <a:ln/>
        </p:spPr>
      </p:sp>
      <p:sp>
        <p:nvSpPr>
          <p:cNvPr id="41" name="Text 38"/>
          <p:cNvSpPr/>
          <p:nvPr/>
        </p:nvSpPr>
        <p:spPr>
          <a:xfrm>
            <a:off x="7459385" y="3685461"/>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Random Forest</a:t>
            </a:r>
            <a:endParaRPr lang="en-US" sz="900" dirty="0"/>
          </a:p>
        </p:txBody>
      </p:sp>
      <p:sp>
        <p:nvSpPr>
          <p:cNvPr id="42" name="Text 39"/>
          <p:cNvSpPr/>
          <p:nvPr/>
        </p:nvSpPr>
        <p:spPr>
          <a:xfrm>
            <a:off x="9124831" y="3685461"/>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0.1420</a:t>
            </a:r>
            <a:endParaRPr lang="en-US" sz="900" dirty="0"/>
          </a:p>
        </p:txBody>
      </p:sp>
      <p:sp>
        <p:nvSpPr>
          <p:cNvPr id="43" name="Text 40"/>
          <p:cNvSpPr/>
          <p:nvPr/>
        </p:nvSpPr>
        <p:spPr>
          <a:xfrm>
            <a:off x="10786467" y="3685461"/>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0.2076</a:t>
            </a:r>
            <a:endParaRPr lang="en-US" sz="900" dirty="0"/>
          </a:p>
        </p:txBody>
      </p:sp>
      <p:sp>
        <p:nvSpPr>
          <p:cNvPr id="44" name="Text 41"/>
          <p:cNvSpPr/>
          <p:nvPr/>
        </p:nvSpPr>
        <p:spPr>
          <a:xfrm>
            <a:off x="12448103" y="3685461"/>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0.8375</a:t>
            </a:r>
            <a:endParaRPr lang="en-US" sz="900" dirty="0"/>
          </a:p>
        </p:txBody>
      </p:sp>
      <p:sp>
        <p:nvSpPr>
          <p:cNvPr id="45" name="Shape 42"/>
          <p:cNvSpPr/>
          <p:nvPr/>
        </p:nvSpPr>
        <p:spPr>
          <a:xfrm>
            <a:off x="7339846" y="3955971"/>
            <a:ext cx="6646545" cy="349806"/>
          </a:xfrm>
          <a:prstGeom prst="rect">
            <a:avLst/>
          </a:prstGeom>
          <a:solidFill>
            <a:srgbClr val="000000">
              <a:alpha val="4000"/>
            </a:srgbClr>
          </a:solidFill>
          <a:ln/>
        </p:spPr>
      </p:sp>
      <p:sp>
        <p:nvSpPr>
          <p:cNvPr id="46" name="Text 43"/>
          <p:cNvSpPr/>
          <p:nvPr/>
        </p:nvSpPr>
        <p:spPr>
          <a:xfrm>
            <a:off x="7459385" y="4035266"/>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Gradient Boosting</a:t>
            </a:r>
            <a:endParaRPr lang="en-US" sz="900" dirty="0"/>
          </a:p>
        </p:txBody>
      </p:sp>
      <p:sp>
        <p:nvSpPr>
          <p:cNvPr id="47" name="Text 44"/>
          <p:cNvSpPr/>
          <p:nvPr/>
        </p:nvSpPr>
        <p:spPr>
          <a:xfrm>
            <a:off x="9124831" y="4035266"/>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0.1691</a:t>
            </a:r>
            <a:endParaRPr lang="en-US" sz="900" dirty="0"/>
          </a:p>
        </p:txBody>
      </p:sp>
      <p:sp>
        <p:nvSpPr>
          <p:cNvPr id="48" name="Text 45"/>
          <p:cNvSpPr/>
          <p:nvPr/>
        </p:nvSpPr>
        <p:spPr>
          <a:xfrm>
            <a:off x="10786467" y="4035266"/>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0.2198</a:t>
            </a:r>
            <a:endParaRPr lang="en-US" sz="900" dirty="0"/>
          </a:p>
        </p:txBody>
      </p:sp>
      <p:sp>
        <p:nvSpPr>
          <p:cNvPr id="49" name="Text 46"/>
          <p:cNvSpPr/>
          <p:nvPr/>
        </p:nvSpPr>
        <p:spPr>
          <a:xfrm>
            <a:off x="12448103" y="4035266"/>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0.8179</a:t>
            </a:r>
            <a:endParaRPr lang="en-US" sz="900" dirty="0"/>
          </a:p>
        </p:txBody>
      </p:sp>
      <p:sp>
        <p:nvSpPr>
          <p:cNvPr id="50" name="Shape 47"/>
          <p:cNvSpPr/>
          <p:nvPr/>
        </p:nvSpPr>
        <p:spPr>
          <a:xfrm>
            <a:off x="7339846" y="4305776"/>
            <a:ext cx="6646545" cy="349806"/>
          </a:xfrm>
          <a:prstGeom prst="rect">
            <a:avLst/>
          </a:prstGeom>
          <a:solidFill>
            <a:srgbClr val="FFFFFF">
              <a:alpha val="4000"/>
            </a:srgbClr>
          </a:solidFill>
          <a:ln/>
        </p:spPr>
      </p:sp>
      <p:sp>
        <p:nvSpPr>
          <p:cNvPr id="51" name="Text 48"/>
          <p:cNvSpPr/>
          <p:nvPr/>
        </p:nvSpPr>
        <p:spPr>
          <a:xfrm>
            <a:off x="7459385" y="4385072"/>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K-Nearest Neighbors</a:t>
            </a:r>
            <a:endParaRPr lang="en-US" sz="900" dirty="0"/>
          </a:p>
        </p:txBody>
      </p:sp>
      <p:sp>
        <p:nvSpPr>
          <p:cNvPr id="52" name="Text 49"/>
          <p:cNvSpPr/>
          <p:nvPr/>
        </p:nvSpPr>
        <p:spPr>
          <a:xfrm>
            <a:off x="9124831" y="4385072"/>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0.1666</a:t>
            </a:r>
            <a:endParaRPr lang="en-US" sz="900" dirty="0"/>
          </a:p>
        </p:txBody>
      </p:sp>
      <p:sp>
        <p:nvSpPr>
          <p:cNvPr id="53" name="Text 50"/>
          <p:cNvSpPr/>
          <p:nvPr/>
        </p:nvSpPr>
        <p:spPr>
          <a:xfrm>
            <a:off x="10786467" y="4385072"/>
            <a:ext cx="141493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0.2300</a:t>
            </a:r>
            <a:endParaRPr lang="en-US" sz="900" dirty="0"/>
          </a:p>
        </p:txBody>
      </p:sp>
      <p:sp>
        <p:nvSpPr>
          <p:cNvPr id="54" name="Text 51"/>
          <p:cNvSpPr/>
          <p:nvPr/>
        </p:nvSpPr>
        <p:spPr>
          <a:xfrm>
            <a:off x="12448103" y="4385072"/>
            <a:ext cx="1418749" cy="191214"/>
          </a:xfrm>
          <a:prstGeom prst="rect">
            <a:avLst/>
          </a:prstGeom>
          <a:noFill/>
          <a:ln/>
        </p:spPr>
        <p:txBody>
          <a:bodyPr wrap="none" lIns="0" tIns="0" rIns="0" bIns="0" rtlCol="0" anchor="t"/>
          <a:lstStyle/>
          <a:p>
            <a:pPr algn="l"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0.8006</a:t>
            </a:r>
            <a:endParaRPr lang="en-US" sz="900" dirty="0"/>
          </a:p>
        </p:txBody>
      </p:sp>
      <p:sp>
        <p:nvSpPr>
          <p:cNvPr id="55" name="Shape 52"/>
          <p:cNvSpPr/>
          <p:nvPr/>
        </p:nvSpPr>
        <p:spPr>
          <a:xfrm>
            <a:off x="7332226" y="6193274"/>
            <a:ext cx="6661785" cy="15240"/>
          </a:xfrm>
          <a:prstGeom prst="roundRect">
            <a:avLst>
              <a:gd name="adj" fmla="val 117702"/>
            </a:avLst>
          </a:prstGeom>
          <a:solidFill>
            <a:srgbClr val="575757"/>
          </a:solidFill>
          <a:ln/>
        </p:spPr>
      </p:sp>
      <p:sp>
        <p:nvSpPr>
          <p:cNvPr id="56" name="Shape 53"/>
          <p:cNvSpPr/>
          <p:nvPr/>
        </p:nvSpPr>
        <p:spPr>
          <a:xfrm>
            <a:off x="8960048" y="5834598"/>
            <a:ext cx="15240" cy="358735"/>
          </a:xfrm>
          <a:prstGeom prst="roundRect">
            <a:avLst>
              <a:gd name="adj" fmla="val 117702"/>
            </a:avLst>
          </a:prstGeom>
          <a:solidFill>
            <a:srgbClr val="575757"/>
          </a:solidFill>
          <a:ln/>
        </p:spPr>
      </p:sp>
      <p:sp>
        <p:nvSpPr>
          <p:cNvPr id="57" name="Shape 54"/>
          <p:cNvSpPr/>
          <p:nvPr/>
        </p:nvSpPr>
        <p:spPr>
          <a:xfrm>
            <a:off x="8833247" y="6058793"/>
            <a:ext cx="268962" cy="268962"/>
          </a:xfrm>
          <a:prstGeom prst="roundRect">
            <a:avLst>
              <a:gd name="adj" fmla="val 6669"/>
            </a:avLst>
          </a:prstGeom>
          <a:solidFill>
            <a:srgbClr val="3E3E3E"/>
          </a:solidFill>
          <a:ln/>
        </p:spPr>
      </p:sp>
      <p:sp>
        <p:nvSpPr>
          <p:cNvPr id="58" name="Text 55"/>
          <p:cNvSpPr/>
          <p:nvPr/>
        </p:nvSpPr>
        <p:spPr>
          <a:xfrm>
            <a:off x="8878014" y="6081117"/>
            <a:ext cx="179308" cy="224195"/>
          </a:xfrm>
          <a:prstGeom prst="rect">
            <a:avLst/>
          </a:prstGeom>
          <a:noFill/>
          <a:ln/>
        </p:spPr>
        <p:txBody>
          <a:bodyPr wrap="none" lIns="0" tIns="0" rIns="0" bIns="0" rtlCol="0" anchor="t"/>
          <a:lstStyle/>
          <a:p>
            <a:pPr algn="ctr" indent="0" marL="0">
              <a:lnSpc>
                <a:spcPts val="1400"/>
              </a:lnSpc>
              <a:buNone/>
            </a:pPr>
            <a:r>
              <a:rPr lang="en-US" sz="1400" spc="-14" kern="0" dirty="0">
                <a:solidFill>
                  <a:srgbClr val="E0D6DE"/>
                </a:solidFill>
                <a:latin typeface="Anton" pitchFamily="34" charset="0"/>
                <a:ea typeface="Anton" pitchFamily="34" charset="-122"/>
                <a:cs typeface="Anton" pitchFamily="34" charset="-120"/>
              </a:rPr>
              <a:t>1</a:t>
            </a:r>
            <a:endParaRPr lang="en-US" sz="1400" dirty="0"/>
          </a:p>
        </p:txBody>
      </p:sp>
      <p:sp>
        <p:nvSpPr>
          <p:cNvPr id="59" name="Text 56"/>
          <p:cNvSpPr/>
          <p:nvPr/>
        </p:nvSpPr>
        <p:spPr>
          <a:xfrm>
            <a:off x="8070890" y="4988838"/>
            <a:ext cx="1793677" cy="224195"/>
          </a:xfrm>
          <a:prstGeom prst="rect">
            <a:avLst/>
          </a:prstGeom>
          <a:noFill/>
          <a:ln/>
        </p:spPr>
        <p:txBody>
          <a:bodyPr wrap="none" lIns="0" tIns="0" rIns="0" bIns="0" rtlCol="0" anchor="t"/>
          <a:lstStyle/>
          <a:p>
            <a:pPr algn="ctr" indent="0" marL="0">
              <a:lnSpc>
                <a:spcPts val="1750"/>
              </a:lnSpc>
              <a:buNone/>
            </a:pPr>
            <a:r>
              <a:rPr lang="en-US" sz="1400" spc="-14" kern="0" dirty="0">
                <a:solidFill>
                  <a:srgbClr val="E0D6DE"/>
                </a:solidFill>
                <a:latin typeface="Anton" pitchFamily="34" charset="0"/>
                <a:ea typeface="Anton" pitchFamily="34" charset="-122"/>
                <a:cs typeface="Anton" pitchFamily="34" charset="-120"/>
              </a:rPr>
              <a:t>Highly Accurate</a:t>
            </a:r>
            <a:endParaRPr lang="en-US" sz="1400" dirty="0"/>
          </a:p>
        </p:txBody>
      </p:sp>
      <p:sp>
        <p:nvSpPr>
          <p:cNvPr id="60" name="Text 57"/>
          <p:cNvSpPr/>
          <p:nvPr/>
        </p:nvSpPr>
        <p:spPr>
          <a:xfrm>
            <a:off x="7451765" y="5332571"/>
            <a:ext cx="3032046" cy="382429"/>
          </a:xfrm>
          <a:prstGeom prst="rect">
            <a:avLst/>
          </a:prstGeom>
          <a:noFill/>
          <a:ln/>
        </p:spPr>
        <p:txBody>
          <a:bodyPr wrap="square" lIns="0" tIns="0" rIns="0" bIns="0" rtlCol="0" anchor="t"/>
          <a:lstStyle/>
          <a:p>
            <a:pPr algn="ctr"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Our model achieved an impressive R-squared of 0.8375, indicating exceptional predictive power.</a:t>
            </a:r>
            <a:endParaRPr lang="en-US" sz="900" dirty="0"/>
          </a:p>
        </p:txBody>
      </p:sp>
      <p:sp>
        <p:nvSpPr>
          <p:cNvPr id="61" name="Shape 58"/>
          <p:cNvSpPr/>
          <p:nvPr/>
        </p:nvSpPr>
        <p:spPr>
          <a:xfrm>
            <a:off x="10655379" y="6193215"/>
            <a:ext cx="15240" cy="358735"/>
          </a:xfrm>
          <a:prstGeom prst="roundRect">
            <a:avLst>
              <a:gd name="adj" fmla="val 117702"/>
            </a:avLst>
          </a:prstGeom>
          <a:solidFill>
            <a:srgbClr val="575757"/>
          </a:solidFill>
          <a:ln/>
        </p:spPr>
      </p:sp>
      <p:sp>
        <p:nvSpPr>
          <p:cNvPr id="62" name="Shape 59"/>
          <p:cNvSpPr/>
          <p:nvPr/>
        </p:nvSpPr>
        <p:spPr>
          <a:xfrm>
            <a:off x="10528578" y="6058793"/>
            <a:ext cx="268962" cy="268962"/>
          </a:xfrm>
          <a:prstGeom prst="roundRect">
            <a:avLst>
              <a:gd name="adj" fmla="val 6669"/>
            </a:avLst>
          </a:prstGeom>
          <a:solidFill>
            <a:srgbClr val="3E3E3E"/>
          </a:solidFill>
          <a:ln/>
        </p:spPr>
      </p:sp>
      <p:sp>
        <p:nvSpPr>
          <p:cNvPr id="63" name="Text 60"/>
          <p:cNvSpPr/>
          <p:nvPr/>
        </p:nvSpPr>
        <p:spPr>
          <a:xfrm>
            <a:off x="10573345" y="6081117"/>
            <a:ext cx="179308" cy="224195"/>
          </a:xfrm>
          <a:prstGeom prst="rect">
            <a:avLst/>
          </a:prstGeom>
          <a:noFill/>
          <a:ln/>
        </p:spPr>
        <p:txBody>
          <a:bodyPr wrap="none" lIns="0" tIns="0" rIns="0" bIns="0" rtlCol="0" anchor="t"/>
          <a:lstStyle/>
          <a:p>
            <a:pPr algn="ctr" indent="0" marL="0">
              <a:lnSpc>
                <a:spcPts val="1400"/>
              </a:lnSpc>
              <a:buNone/>
            </a:pPr>
            <a:r>
              <a:rPr lang="en-US" sz="1400" spc="-14" kern="0" dirty="0">
                <a:solidFill>
                  <a:srgbClr val="E0D6DE"/>
                </a:solidFill>
                <a:latin typeface="Anton" pitchFamily="34" charset="0"/>
                <a:ea typeface="Anton" pitchFamily="34" charset="-122"/>
                <a:cs typeface="Anton" pitchFamily="34" charset="-120"/>
              </a:rPr>
              <a:t>2</a:t>
            </a:r>
            <a:endParaRPr lang="en-US" sz="1400" dirty="0"/>
          </a:p>
        </p:txBody>
      </p:sp>
      <p:sp>
        <p:nvSpPr>
          <p:cNvPr id="64" name="Text 61"/>
          <p:cNvSpPr/>
          <p:nvPr/>
        </p:nvSpPr>
        <p:spPr>
          <a:xfrm>
            <a:off x="9766221" y="6671548"/>
            <a:ext cx="1793677" cy="224195"/>
          </a:xfrm>
          <a:prstGeom prst="rect">
            <a:avLst/>
          </a:prstGeom>
          <a:noFill/>
          <a:ln/>
        </p:spPr>
        <p:txBody>
          <a:bodyPr wrap="none" lIns="0" tIns="0" rIns="0" bIns="0" rtlCol="0" anchor="t"/>
          <a:lstStyle/>
          <a:p>
            <a:pPr algn="ctr" indent="0" marL="0">
              <a:lnSpc>
                <a:spcPts val="1750"/>
              </a:lnSpc>
              <a:buNone/>
            </a:pPr>
            <a:r>
              <a:rPr lang="en-US" sz="1400" spc="-14" kern="0" dirty="0">
                <a:solidFill>
                  <a:srgbClr val="E0D6DE"/>
                </a:solidFill>
                <a:latin typeface="Anton" pitchFamily="34" charset="0"/>
                <a:ea typeface="Anton" pitchFamily="34" charset="-122"/>
                <a:cs typeface="Anton" pitchFamily="34" charset="-120"/>
              </a:rPr>
              <a:t>Low Error Rates</a:t>
            </a:r>
            <a:endParaRPr lang="en-US" sz="1400" dirty="0"/>
          </a:p>
        </p:txBody>
      </p:sp>
      <p:sp>
        <p:nvSpPr>
          <p:cNvPr id="65" name="Text 62"/>
          <p:cNvSpPr/>
          <p:nvPr/>
        </p:nvSpPr>
        <p:spPr>
          <a:xfrm>
            <a:off x="9147096" y="7015282"/>
            <a:ext cx="3032046" cy="573643"/>
          </a:xfrm>
          <a:prstGeom prst="rect">
            <a:avLst/>
          </a:prstGeom>
          <a:noFill/>
          <a:ln/>
        </p:spPr>
        <p:txBody>
          <a:bodyPr wrap="square" lIns="0" tIns="0" rIns="0" bIns="0" rtlCol="0" anchor="t"/>
          <a:lstStyle/>
          <a:p>
            <a:pPr algn="ctr"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The model demonstrated minimal mean absolute error and root mean squared error, ensuring reliable and trustworthy results.</a:t>
            </a:r>
            <a:endParaRPr lang="en-US" sz="900" dirty="0"/>
          </a:p>
        </p:txBody>
      </p:sp>
      <p:sp>
        <p:nvSpPr>
          <p:cNvPr id="66" name="Shape 63"/>
          <p:cNvSpPr/>
          <p:nvPr/>
        </p:nvSpPr>
        <p:spPr>
          <a:xfrm>
            <a:off x="12350710" y="5834598"/>
            <a:ext cx="15240" cy="358735"/>
          </a:xfrm>
          <a:prstGeom prst="roundRect">
            <a:avLst>
              <a:gd name="adj" fmla="val 117702"/>
            </a:avLst>
          </a:prstGeom>
          <a:solidFill>
            <a:srgbClr val="575757"/>
          </a:solidFill>
          <a:ln/>
        </p:spPr>
      </p:sp>
      <p:sp>
        <p:nvSpPr>
          <p:cNvPr id="67" name="Shape 64"/>
          <p:cNvSpPr/>
          <p:nvPr/>
        </p:nvSpPr>
        <p:spPr>
          <a:xfrm>
            <a:off x="12223909" y="6058793"/>
            <a:ext cx="268962" cy="268962"/>
          </a:xfrm>
          <a:prstGeom prst="roundRect">
            <a:avLst>
              <a:gd name="adj" fmla="val 6669"/>
            </a:avLst>
          </a:prstGeom>
          <a:solidFill>
            <a:srgbClr val="3E3E3E"/>
          </a:solidFill>
          <a:ln/>
        </p:spPr>
      </p:sp>
      <p:sp>
        <p:nvSpPr>
          <p:cNvPr id="68" name="Text 65"/>
          <p:cNvSpPr/>
          <p:nvPr/>
        </p:nvSpPr>
        <p:spPr>
          <a:xfrm>
            <a:off x="12268676" y="6081117"/>
            <a:ext cx="179308" cy="224195"/>
          </a:xfrm>
          <a:prstGeom prst="rect">
            <a:avLst/>
          </a:prstGeom>
          <a:noFill/>
          <a:ln/>
        </p:spPr>
        <p:txBody>
          <a:bodyPr wrap="none" lIns="0" tIns="0" rIns="0" bIns="0" rtlCol="0" anchor="t"/>
          <a:lstStyle/>
          <a:p>
            <a:pPr algn="ctr" indent="0" marL="0">
              <a:lnSpc>
                <a:spcPts val="1400"/>
              </a:lnSpc>
              <a:buNone/>
            </a:pPr>
            <a:r>
              <a:rPr lang="en-US" sz="1400" spc="-14" kern="0" dirty="0">
                <a:solidFill>
                  <a:srgbClr val="E0D6DE"/>
                </a:solidFill>
                <a:latin typeface="Anton" pitchFamily="34" charset="0"/>
                <a:ea typeface="Anton" pitchFamily="34" charset="-122"/>
                <a:cs typeface="Anton" pitchFamily="34" charset="-120"/>
              </a:rPr>
              <a:t>3</a:t>
            </a:r>
            <a:endParaRPr lang="en-US" sz="1400" dirty="0"/>
          </a:p>
        </p:txBody>
      </p:sp>
      <p:sp>
        <p:nvSpPr>
          <p:cNvPr id="69" name="Text 66"/>
          <p:cNvSpPr/>
          <p:nvPr/>
        </p:nvSpPr>
        <p:spPr>
          <a:xfrm>
            <a:off x="11461552" y="4797623"/>
            <a:ext cx="1793677" cy="224195"/>
          </a:xfrm>
          <a:prstGeom prst="rect">
            <a:avLst/>
          </a:prstGeom>
          <a:noFill/>
          <a:ln/>
        </p:spPr>
        <p:txBody>
          <a:bodyPr wrap="none" lIns="0" tIns="0" rIns="0" bIns="0" rtlCol="0" anchor="t"/>
          <a:lstStyle/>
          <a:p>
            <a:pPr algn="ctr" indent="0" marL="0">
              <a:lnSpc>
                <a:spcPts val="1750"/>
              </a:lnSpc>
              <a:buNone/>
            </a:pPr>
            <a:r>
              <a:rPr lang="en-US" sz="1400" spc="-14" kern="0" dirty="0">
                <a:solidFill>
                  <a:srgbClr val="E0D6DE"/>
                </a:solidFill>
                <a:latin typeface="Anton" pitchFamily="34" charset="0"/>
                <a:ea typeface="Anton" pitchFamily="34" charset="-122"/>
                <a:cs typeface="Anton" pitchFamily="34" charset="-120"/>
              </a:rPr>
              <a:t>Balanced Performance</a:t>
            </a:r>
            <a:endParaRPr lang="en-US" sz="1400" dirty="0"/>
          </a:p>
        </p:txBody>
      </p:sp>
      <p:sp>
        <p:nvSpPr>
          <p:cNvPr id="70" name="Text 67"/>
          <p:cNvSpPr/>
          <p:nvPr/>
        </p:nvSpPr>
        <p:spPr>
          <a:xfrm>
            <a:off x="10842427" y="5141357"/>
            <a:ext cx="3032046" cy="573643"/>
          </a:xfrm>
          <a:prstGeom prst="rect">
            <a:avLst/>
          </a:prstGeom>
          <a:noFill/>
          <a:ln/>
        </p:spPr>
        <p:txBody>
          <a:bodyPr wrap="square" lIns="0" tIns="0" rIns="0" bIns="0" rtlCol="0" anchor="t"/>
          <a:lstStyle/>
          <a:p>
            <a:pPr algn="ctr" indent="0" marL="0">
              <a:lnSpc>
                <a:spcPts val="1500"/>
              </a:lnSpc>
              <a:buNone/>
            </a:pPr>
            <a:r>
              <a:rPr lang="en-US" sz="900" spc="-19" kern="0" dirty="0">
                <a:solidFill>
                  <a:srgbClr val="E0D6DE"/>
                </a:solidFill>
                <a:latin typeface="Fira Sans" pitchFamily="34" charset="0"/>
                <a:ea typeface="Fira Sans" pitchFamily="34" charset="-122"/>
                <a:cs typeface="Fira Sans" pitchFamily="34" charset="-120"/>
              </a:rPr>
              <a:t>The model maintained a balanced and consistent level of performance, even on unseen data, giving you confidence in its real-world applicability.</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83607" y="2284333"/>
            <a:ext cx="6747986" cy="3660815"/>
          </a:xfrm>
          <a:prstGeom prst="rect">
            <a:avLst/>
          </a:prstGeom>
        </p:spPr>
      </p:pic>
      <p:sp>
        <p:nvSpPr>
          <p:cNvPr id="3" name="Text 0"/>
          <p:cNvSpPr/>
          <p:nvPr/>
        </p:nvSpPr>
        <p:spPr>
          <a:xfrm>
            <a:off x="8108990" y="2683073"/>
            <a:ext cx="5670590" cy="708779"/>
          </a:xfrm>
          <a:prstGeom prst="rect">
            <a:avLst/>
          </a:prstGeom>
          <a:noFill/>
          <a:ln/>
        </p:spPr>
        <p:txBody>
          <a:bodyPr wrap="none" lIns="0" tIns="0" rIns="0" bIns="0" rtlCol="0" anchor="t"/>
          <a:lstStyle/>
          <a:p>
            <a:pPr algn="l" indent="0" marL="0">
              <a:lnSpc>
                <a:spcPts val="5550"/>
              </a:lnSpc>
              <a:buNone/>
            </a:pPr>
            <a:r>
              <a:rPr lang="en-US" sz="4450" spc="-45" kern="0" dirty="0">
                <a:solidFill>
                  <a:srgbClr val="FA95AF"/>
                </a:solidFill>
                <a:latin typeface="Anton" pitchFamily="34" charset="0"/>
                <a:ea typeface="Anton" pitchFamily="34" charset="-122"/>
                <a:cs typeface="Anton" pitchFamily="34" charset="-120"/>
              </a:rPr>
              <a:t>Dashboard Overview</a:t>
            </a:r>
            <a:endParaRPr lang="en-US" sz="4450" dirty="0"/>
          </a:p>
        </p:txBody>
      </p:sp>
      <p:sp>
        <p:nvSpPr>
          <p:cNvPr id="4" name="Text 1"/>
          <p:cNvSpPr/>
          <p:nvPr/>
        </p:nvSpPr>
        <p:spPr>
          <a:xfrm>
            <a:off x="8108990" y="3732014"/>
            <a:ext cx="5727621"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The dashboard provides an interactive visualization of flight price trends, allowing users to explore relationships between different factors and ticket costs. Users can filter by airline, route, and other variables to gain personalized insights.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15302" y="404932"/>
            <a:ext cx="2392799" cy="299085"/>
          </a:xfrm>
          <a:prstGeom prst="rect">
            <a:avLst/>
          </a:prstGeom>
          <a:noFill/>
          <a:ln/>
        </p:spPr>
        <p:txBody>
          <a:bodyPr wrap="none" lIns="0" tIns="0" rIns="0" bIns="0" rtlCol="0" anchor="t"/>
          <a:lstStyle/>
          <a:p>
            <a:pPr algn="l" indent="0" marL="0">
              <a:lnSpc>
                <a:spcPts val="2350"/>
              </a:lnSpc>
              <a:buNone/>
            </a:pPr>
            <a:r>
              <a:rPr lang="en-US" sz="1850" spc="-19" kern="0" dirty="0">
                <a:solidFill>
                  <a:srgbClr val="FA95AF"/>
                </a:solidFill>
                <a:latin typeface="Anton" pitchFamily="34" charset="0"/>
                <a:ea typeface="Anton" pitchFamily="34" charset="-122"/>
                <a:cs typeface="Anton" pitchFamily="34" charset="-120"/>
              </a:rPr>
              <a:t>Price Analysis Dashboard</a:t>
            </a:r>
            <a:endParaRPr lang="en-US" sz="1850" dirty="0"/>
          </a:p>
        </p:txBody>
      </p:sp>
      <p:pic>
        <p:nvPicPr>
          <p:cNvPr id="3" name="Image 0" descr="preencoded.png">    </p:cNvPr>
          <p:cNvPicPr>
            <a:picLocks noChangeAspect="1"/>
          </p:cNvPicPr>
          <p:nvPr/>
        </p:nvPicPr>
        <p:blipFill>
          <a:blip r:embed="rId1"/>
          <a:stretch>
            <a:fillRect/>
          </a:stretch>
        </p:blipFill>
        <p:spPr>
          <a:xfrm>
            <a:off x="515302" y="895350"/>
            <a:ext cx="4911209" cy="2641282"/>
          </a:xfrm>
          <a:prstGeom prst="rect">
            <a:avLst/>
          </a:prstGeom>
        </p:spPr>
      </p:pic>
      <p:pic>
        <p:nvPicPr>
          <p:cNvPr id="4" name="Image 1" descr="preencoded.png">    </p:cNvPr>
          <p:cNvPicPr>
            <a:picLocks noChangeAspect="1"/>
          </p:cNvPicPr>
          <p:nvPr/>
        </p:nvPicPr>
        <p:blipFill>
          <a:blip r:embed="rId2"/>
          <a:stretch>
            <a:fillRect/>
          </a:stretch>
        </p:blipFill>
        <p:spPr>
          <a:xfrm>
            <a:off x="515302" y="3644265"/>
            <a:ext cx="8839795" cy="4950262"/>
          </a:xfrm>
          <a:prstGeom prst="rect">
            <a:avLst/>
          </a:prstGeom>
        </p:spPr>
      </p:pic>
      <p:sp>
        <p:nvSpPr>
          <p:cNvPr id="5" name="Text 1"/>
          <p:cNvSpPr/>
          <p:nvPr/>
        </p:nvSpPr>
        <p:spPr>
          <a:xfrm>
            <a:off x="515302" y="8702159"/>
            <a:ext cx="13599795" cy="153114"/>
          </a:xfrm>
          <a:prstGeom prst="rect">
            <a:avLst/>
          </a:prstGeom>
          <a:noFill/>
          <a:ln/>
        </p:spPr>
        <p:txBody>
          <a:bodyPr wrap="none" lIns="0" tIns="0" rIns="0" bIns="0" rtlCol="0" anchor="t"/>
          <a:lstStyle/>
          <a:p>
            <a:pPr algn="l" indent="0" marL="0">
              <a:lnSpc>
                <a:spcPts val="1200"/>
              </a:lnSpc>
              <a:buNone/>
            </a:pPr>
            <a:r>
              <a:rPr lang="en-US" sz="750" spc="-15" kern="0" dirty="0">
                <a:solidFill>
                  <a:srgbClr val="E0D6DE"/>
                </a:solidFill>
                <a:latin typeface="Fira Sans" pitchFamily="34" charset="0"/>
                <a:ea typeface="Fira Sans" pitchFamily="34" charset="-122"/>
                <a:cs typeface="Fira Sans" pitchFamily="34" charset="-120"/>
              </a:rPr>
              <a:t>The dashboard visualization shows the relationship between different airlines and their average ticket prices. This analysis helps travelers identify which carriers typically offer more economical options and which tend to be premium-priced.</a:t>
            </a:r>
            <a:endParaRPr lang="en-US" sz="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2025-04-15T08:48:23Z</dcterms:created>
  <dcterms:modified xsi:type="dcterms:W3CDTF">2025-04-15T08:48:23Z</dcterms:modified>
</cp:coreProperties>
</file>